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  <p:sldId id="271" r:id="rId16"/>
    <p:sldId id="269" r:id="rId17"/>
    <p:sldId id="272" r:id="rId18"/>
    <p:sldId id="274" r:id="rId19"/>
    <p:sldId id="276" r:id="rId20"/>
    <p:sldId id="281" r:id="rId21"/>
    <p:sldId id="280" r:id="rId22"/>
    <p:sldId id="278" r:id="rId23"/>
    <p:sldId id="282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2" autoAdjust="0"/>
  </p:normalViewPr>
  <p:slideViewPr>
    <p:cSldViewPr>
      <p:cViewPr>
        <p:scale>
          <a:sx n="82" d="100"/>
          <a:sy n="82" d="100"/>
        </p:scale>
        <p:origin x="-13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49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4BEE5-5815-43B4-88BF-B2925C5249B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8708-2F87-4041-B11E-6EF2FCBD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 far, the largest</a:t>
            </a:r>
            <a:r>
              <a:rPr lang="en-US" baseline="0" dirty="0" smtClean="0"/>
              <a:t> category of response had to do with expectations, of which spiritual expectations were a large part of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8708-2F87-4041-B11E-6EF2FCBD5E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</a:t>
            </a:r>
            <a:r>
              <a:rPr lang="en-US" baseline="0" dirty="0" smtClean="0"/>
              <a:t> respondents expressed a set of minimum expectations about the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8708-2F87-4041-B11E-6EF2FCBD5E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8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general, youth believe that faith plays a greater role in their own lives than in the lives of their congregants.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8708-2F87-4041-B11E-6EF2FCBD5E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1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Conflict and Attitudes</a:t>
            </a:r>
            <a:r>
              <a:rPr lang="en-US" baseline="0" dirty="0" smtClean="0"/>
              <a:t> was by far the largest category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8708-2F87-4041-B11E-6EF2FCBD5E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24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the difference in the descriptors of Mission and Ministry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68708-2F87-4041-B11E-6EF2FCBD5E6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40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899975A-B093-4224-B455-35359166D0DD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BC8E97C-8B3E-4076-A5DD-07C0DF3EA6E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</a:t>
            </a:r>
            <a:r>
              <a:rPr lang="en-US" sz="2400" baseline="0" dirty="0" smtClean="0"/>
              <a:t> Young Adult Critique of </a:t>
            </a:r>
            <a:r>
              <a:rPr lang="en-US" sz="2400" dirty="0" smtClean="0"/>
              <a:t>the </a:t>
            </a:r>
          </a:p>
          <a:p>
            <a:r>
              <a:rPr lang="en-US" sz="2400" dirty="0" smtClean="0"/>
              <a:t>American </a:t>
            </a:r>
            <a:r>
              <a:rPr lang="en-US" sz="2400" dirty="0"/>
              <a:t>Baptist Churches </a:t>
            </a:r>
            <a:endParaRPr lang="en-US" sz="2400" dirty="0" smtClean="0"/>
          </a:p>
          <a:p>
            <a:r>
              <a:rPr lang="en-US" sz="2400" dirty="0" smtClean="0"/>
              <a:t>October 2016</a:t>
            </a:r>
          </a:p>
          <a:p>
            <a:r>
              <a:rPr lang="en-US" sz="2400" dirty="0" smtClean="0"/>
              <a:t>Dr. C. Jeff Woods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Religious</a:t>
            </a:r>
            <a:r>
              <a:rPr lang="en-US" baseline="0" dirty="0" smtClean="0"/>
              <a:t> Research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9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Choices -</a:t>
            </a:r>
            <a:r>
              <a:rPr lang="en-US" baseline="0" dirty="0" smtClean="0"/>
              <a:t>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Education - Teaching</a:t>
            </a:r>
          </a:p>
          <a:p>
            <a:r>
              <a:rPr lang="en-US" sz="2400" smtClean="0"/>
              <a:t>Business – Manufacturing, Economics, Communications, Entertainment</a:t>
            </a:r>
          </a:p>
          <a:p>
            <a:r>
              <a:rPr lang="en-US" sz="2400" smtClean="0"/>
              <a:t>Professional – Veterinarian, Mortician, Attorney</a:t>
            </a:r>
          </a:p>
          <a:p>
            <a:r>
              <a:rPr lang="en-US" sz="2400" smtClean="0"/>
              <a:t>Church – Youth Ministry, Camping, Spreading God’s love (only one pastor)</a:t>
            </a:r>
          </a:p>
          <a:p>
            <a:r>
              <a:rPr lang="en-US" sz="2400" smtClean="0"/>
              <a:t>Service – Tourism, Social work, Advocacy</a:t>
            </a:r>
          </a:p>
          <a:p>
            <a:r>
              <a:rPr lang="en-US" sz="2400" smtClean="0"/>
              <a:t>Science/Technology – Engineering, Computers, Biomedical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85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Minimum </a:t>
            </a:r>
            <a:r>
              <a:rPr lang="en-US" i="1" dirty="0" smtClean="0"/>
              <a:t>career Expectations (by</a:t>
            </a:r>
            <a:r>
              <a:rPr lang="en-US" i="1" baseline="0" dirty="0" smtClean="0"/>
              <a:t> a few)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95800"/>
          </a:xfrm>
        </p:spPr>
        <p:txBody>
          <a:bodyPr>
            <a:noAutofit/>
          </a:bodyPr>
          <a:lstStyle/>
          <a:p>
            <a:r>
              <a:rPr lang="en-US" sz="2800" dirty="0"/>
              <a:t>Something that pays enough money to let me help my family and needy neighbors. </a:t>
            </a:r>
            <a:r>
              <a:rPr lang="en-US" sz="2800" dirty="0" smtClean="0"/>
              <a:t>Providing care to others is more important than money.</a:t>
            </a:r>
          </a:p>
          <a:p>
            <a:endParaRPr lang="en-US" sz="2800" dirty="0"/>
          </a:p>
          <a:p>
            <a:r>
              <a:rPr lang="en-US" sz="2800" dirty="0" smtClean="0"/>
              <a:t>Just </a:t>
            </a:r>
            <a:r>
              <a:rPr lang="en-US" sz="2800" dirty="0"/>
              <a:t>finding a job let alone a vocation </a:t>
            </a:r>
            <a:r>
              <a:rPr lang="en-US" sz="2800" dirty="0" smtClean="0"/>
              <a:t>is difficult enough. 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r>
              <a:rPr lang="en-US" sz="2800" dirty="0" smtClean="0"/>
              <a:t>Anything </a:t>
            </a:r>
            <a:r>
              <a:rPr lang="en-US" sz="2800" dirty="0"/>
              <a:t>that I can get. I have applied so many places but no one will hire me. My parents are out of work and no one seems to care.</a:t>
            </a:r>
          </a:p>
        </p:txBody>
      </p:sp>
    </p:spTree>
    <p:extLst>
      <p:ext uri="{BB962C8B-B14F-4D97-AF65-F5344CB8AC3E}">
        <p14:creationId xmlns:p14="http://schemas.microsoft.com/office/powerpoint/2010/main" val="363317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Faith and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3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To what extent does faith play a key role in your </a:t>
            </a:r>
            <a:r>
              <a:rPr lang="en-US" dirty="0" smtClean="0"/>
              <a:t>life?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0420372"/>
              </p:ext>
            </p:extLst>
          </p:nvPr>
        </p:nvGraphicFramePr>
        <p:xfrm>
          <a:off x="685800" y="1752600"/>
          <a:ext cx="7696200" cy="3793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/>
                <a:gridCol w="2043050"/>
                <a:gridCol w="2681350"/>
              </a:tblGrid>
              <a:tr h="22860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Q: To what extent does faith play a key role in your life &amp; congregation’s life now?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Category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Percent for 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Self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Percent for Congregation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Not very much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0.00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3.57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Maybe a little bit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10.71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7.14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Somewhat of a role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28.57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42.86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 big role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28.57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32.14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2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 huge role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32.14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14.29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06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kern="1200" cap="all" spc="5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Q: What do you think is the single most important issue that your local community is currently dealing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Conflicts – Power, Authority, Diversity, Apathy, Invisible People, Ignorance, Inequality, Targeting</a:t>
            </a:r>
          </a:p>
          <a:p>
            <a:endParaRPr lang="en-US" sz="2800" dirty="0" smtClean="0"/>
          </a:p>
          <a:p>
            <a:r>
              <a:rPr lang="en-US" sz="2800" dirty="0" smtClean="0"/>
              <a:t>Needs of People – Homelessness, Low Incomes, Unemployment, Survival</a:t>
            </a:r>
          </a:p>
          <a:p>
            <a:endParaRPr lang="en-US" sz="2800" dirty="0" smtClean="0"/>
          </a:p>
          <a:p>
            <a:r>
              <a:rPr lang="en-US" sz="2800" dirty="0" smtClean="0"/>
              <a:t>Crime – Gangs, Drugs, Police Corruption</a:t>
            </a:r>
          </a:p>
        </p:txBody>
      </p:sp>
    </p:spTree>
    <p:extLst>
      <p:ext uri="{BB962C8B-B14F-4D97-AF65-F5344CB8AC3E}">
        <p14:creationId xmlns:p14="http://schemas.microsoft.com/office/powerpoint/2010/main" val="768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what extent </a:t>
            </a:r>
            <a:r>
              <a:rPr lang="en-US" dirty="0" smtClean="0"/>
              <a:t>is your congregation addressing </a:t>
            </a:r>
            <a:r>
              <a:rPr lang="en-US" dirty="0"/>
              <a:t>the issue </a:t>
            </a:r>
            <a:r>
              <a:rPr lang="en-US" dirty="0" smtClean="0"/>
              <a:t>just named?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527097"/>
              </p:ext>
            </p:extLst>
          </p:nvPr>
        </p:nvGraphicFramePr>
        <p:xfrm>
          <a:off x="685800" y="1600203"/>
          <a:ext cx="7620000" cy="3200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0"/>
                <a:gridCol w="2743200"/>
              </a:tblGrid>
              <a:tr h="45719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Q: As you think about your current or most recent congregation, to what extent does that congregation address the issue that you just named (the most important issue facing your local community)?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Category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Percent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Not at all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38.46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Maybe a little bit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34.62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They addressed it somewhat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15.38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They addressed it quite a bit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7.69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This issue </a:t>
                      </a:r>
                      <a:r>
                        <a:rPr lang="en-US" sz="2800" dirty="0" smtClean="0">
                          <a:effectLst/>
                        </a:rPr>
                        <a:t>is </a:t>
                      </a:r>
                      <a:r>
                        <a:rPr lang="en-US" sz="2800" dirty="0">
                          <a:effectLst/>
                        </a:rPr>
                        <a:t>their main concern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 3.85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65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what extent </a:t>
            </a:r>
            <a:r>
              <a:rPr lang="en-US" dirty="0" smtClean="0"/>
              <a:t>is your congregation involved in the community?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81286482"/>
              </p:ext>
            </p:extLst>
          </p:nvPr>
        </p:nvGraphicFramePr>
        <p:xfrm>
          <a:off x="685800" y="1600203"/>
          <a:ext cx="7620000" cy="3596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6800"/>
                <a:gridCol w="2743200"/>
              </a:tblGrid>
              <a:tr h="45719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Q: </a:t>
                      </a:r>
                      <a:r>
                        <a:rPr lang="en-US" sz="1400" dirty="0" smtClean="0">
                          <a:effectLst/>
                        </a:rPr>
                        <a:t>To</a:t>
                      </a:r>
                      <a:r>
                        <a:rPr lang="en-US" sz="1400" baseline="0" dirty="0" smtClean="0">
                          <a:effectLst/>
                        </a:rPr>
                        <a:t> what extent is your congregation involved in </a:t>
                      </a:r>
                      <a:r>
                        <a:rPr lang="en-US" sz="1400" dirty="0" smtClean="0">
                          <a:effectLst/>
                        </a:rPr>
                        <a:t>your </a:t>
                      </a:r>
                      <a:r>
                        <a:rPr lang="en-US" sz="1400" dirty="0">
                          <a:effectLst/>
                        </a:rPr>
                        <a:t>local </a:t>
                      </a:r>
                      <a:r>
                        <a:rPr lang="en-US" sz="1400" dirty="0" smtClean="0">
                          <a:effectLst/>
                        </a:rPr>
                        <a:t>community</a:t>
                      </a:r>
                      <a:r>
                        <a:rPr lang="en-US" sz="1400" baseline="0" dirty="0" smtClean="0">
                          <a:effectLst/>
                        </a:rPr>
                        <a:t> overall?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Category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Percent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Not at all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14.29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Maybe a little bit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10.71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They </a:t>
                      </a:r>
                      <a:r>
                        <a:rPr lang="en-US" sz="2800" dirty="0" smtClean="0">
                          <a:effectLst/>
                        </a:rPr>
                        <a:t>are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somewhat involved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32.14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They </a:t>
                      </a:r>
                      <a:r>
                        <a:rPr lang="en-US" sz="2800" dirty="0" smtClean="0">
                          <a:effectLst/>
                        </a:rPr>
                        <a:t>are</a:t>
                      </a:r>
                      <a:r>
                        <a:rPr lang="en-US" sz="2800" baseline="0" dirty="0" smtClean="0">
                          <a:effectLst/>
                        </a:rPr>
                        <a:t> involved </a:t>
                      </a:r>
                      <a:r>
                        <a:rPr lang="en-US" sz="2800" dirty="0" smtClean="0">
                          <a:effectLst/>
                        </a:rPr>
                        <a:t>quite </a:t>
                      </a:r>
                      <a:r>
                        <a:rPr lang="en-US" sz="2800" dirty="0">
                          <a:effectLst/>
                        </a:rPr>
                        <a:t>a bit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28.57</a:t>
                      </a: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Community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involvement is their main thing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30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congregation’s highest priority?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Ministry to One Another</a:t>
            </a:r>
            <a:endParaRPr lang="en-US" dirty="0"/>
          </a:p>
          <a:p>
            <a:pPr lvl="1"/>
            <a:r>
              <a:rPr lang="en-US" dirty="0"/>
              <a:t>Sharing ideas and exchanging thoughts </a:t>
            </a:r>
          </a:p>
          <a:p>
            <a:pPr lvl="1"/>
            <a:r>
              <a:rPr lang="en-US" dirty="0"/>
              <a:t>All things inside the congregation </a:t>
            </a:r>
          </a:p>
          <a:p>
            <a:pPr lvl="1"/>
            <a:r>
              <a:rPr lang="en-US" dirty="0"/>
              <a:t>Being comfortable and doing what was good for the people in the church, not those outside it. </a:t>
            </a:r>
          </a:p>
          <a:p>
            <a:pPr lvl="1"/>
            <a:r>
              <a:rPr lang="en-US" dirty="0" smtClean="0"/>
              <a:t>Helping/mentoring</a:t>
            </a:r>
            <a:r>
              <a:rPr lang="en-US" baseline="0" dirty="0" smtClean="0"/>
              <a:t> </a:t>
            </a:r>
            <a:r>
              <a:rPr lang="en-US" dirty="0" smtClean="0"/>
              <a:t>other </a:t>
            </a:r>
            <a:r>
              <a:rPr lang="en-US" dirty="0"/>
              <a:t>members </a:t>
            </a:r>
          </a:p>
          <a:p>
            <a:pPr lvl="1"/>
            <a:r>
              <a:rPr lang="en-US" dirty="0" smtClean="0"/>
              <a:t>Working </a:t>
            </a:r>
            <a:r>
              <a:rPr lang="en-US" dirty="0"/>
              <a:t>on internal struggles and conflicts between </a:t>
            </a:r>
            <a:r>
              <a:rPr lang="en-US" dirty="0" smtClean="0"/>
              <a:t>people</a:t>
            </a:r>
            <a:endParaRPr lang="en-US" dirty="0"/>
          </a:p>
          <a:p>
            <a:pPr lvl="1"/>
            <a:r>
              <a:rPr lang="en-US" dirty="0"/>
              <a:t>Sunday </a:t>
            </a:r>
            <a:r>
              <a:rPr lang="en-US" dirty="0" smtClean="0"/>
              <a:t>worship service </a:t>
            </a:r>
            <a:endParaRPr lang="en-US" dirty="0"/>
          </a:p>
          <a:p>
            <a:pPr lvl="1"/>
            <a:r>
              <a:rPr lang="en-US" dirty="0"/>
              <a:t>Make sure that we look good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Fulfilling their own personal </a:t>
            </a:r>
            <a:r>
              <a:rPr lang="en-US" dirty="0" smtClean="0"/>
              <a:t>needs </a:t>
            </a:r>
          </a:p>
        </p:txBody>
      </p:sp>
    </p:spTree>
    <p:extLst>
      <p:ext uri="{BB962C8B-B14F-4D97-AF65-F5344CB8AC3E}">
        <p14:creationId xmlns:p14="http://schemas.microsoft.com/office/powerpoint/2010/main" val="92677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Getting more members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Church </a:t>
            </a:r>
            <a:r>
              <a:rPr lang="en-US" sz="2000" dirty="0"/>
              <a:t>attendance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Growing </a:t>
            </a:r>
            <a:r>
              <a:rPr lang="en-US" sz="2000" dirty="0"/>
              <a:t>the church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Survival</a:t>
            </a:r>
            <a:r>
              <a:rPr lang="en-US" sz="2000" dirty="0"/>
              <a:t>, not enough people in church to support the church </a:t>
            </a:r>
            <a:r>
              <a:rPr lang="en-US" sz="2000" dirty="0" smtClean="0"/>
              <a:t>financially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Bringing people to Christ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Reaching </a:t>
            </a:r>
            <a:r>
              <a:rPr lang="en-US" sz="2000" dirty="0"/>
              <a:t>the unchurched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Salvation </a:t>
            </a:r>
            <a:r>
              <a:rPr lang="en-US" sz="2000" dirty="0"/>
              <a:t>and a relationship with Christ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The </a:t>
            </a:r>
            <a:r>
              <a:rPr lang="en-US" sz="2000" dirty="0"/>
              <a:t>highest priority was getting people to depend on Jesus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congregation’s highest priority? (Continued)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Evangelism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Church Growth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22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congregation’s highest priority?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i="1" dirty="0"/>
              <a:t>Meeting Needs</a:t>
            </a:r>
            <a:endParaRPr lang="en-US" sz="2400" dirty="0"/>
          </a:p>
          <a:p>
            <a:pPr lvl="1"/>
            <a:r>
              <a:rPr lang="en-US" sz="2400" dirty="0"/>
              <a:t>Reaching the poverty stricken </a:t>
            </a:r>
          </a:p>
          <a:p>
            <a:pPr lvl="1"/>
            <a:r>
              <a:rPr lang="en-US" sz="2400" dirty="0"/>
              <a:t>Taking care of needy </a:t>
            </a:r>
          </a:p>
          <a:p>
            <a:pPr lvl="1"/>
            <a:r>
              <a:rPr lang="en-US" sz="2400" dirty="0"/>
              <a:t>Community outreach </a:t>
            </a:r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help old people </a:t>
            </a:r>
          </a:p>
          <a:p>
            <a:pPr lvl="1"/>
            <a:r>
              <a:rPr lang="en-US" sz="2400" dirty="0"/>
              <a:t>To support a camping </a:t>
            </a:r>
            <a:r>
              <a:rPr lang="en-US" sz="2400" dirty="0" smtClean="0"/>
              <a:t>ministry. </a:t>
            </a:r>
            <a:endParaRPr lang="en-US" sz="2400" dirty="0"/>
          </a:p>
          <a:p>
            <a:pPr lvl="1"/>
            <a:r>
              <a:rPr lang="en-US" sz="2400" dirty="0"/>
              <a:t>Acceptance for all 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48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en-US" baseline="0" dirty="0" smtClean="0"/>
              <a:t>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143 respondents to </a:t>
            </a:r>
            <a:r>
              <a:rPr lang="en-US" baseline="0" dirty="0" smtClean="0"/>
              <a:t>an online survey in 2016</a:t>
            </a:r>
          </a:p>
          <a:p>
            <a:pPr lvl="1"/>
            <a:r>
              <a:rPr lang="en-US" dirty="0" smtClean="0"/>
              <a:t>Age 16-23</a:t>
            </a:r>
          </a:p>
          <a:p>
            <a:pPr lvl="1"/>
            <a:r>
              <a:rPr lang="en-US" baseline="0" dirty="0" smtClean="0"/>
              <a:t>Size</a:t>
            </a:r>
            <a:r>
              <a:rPr lang="en-US" dirty="0" smtClean="0"/>
              <a:t> of congregation</a:t>
            </a:r>
          </a:p>
          <a:p>
            <a:pPr lvl="2"/>
            <a:r>
              <a:rPr lang="en-US" baseline="0" dirty="0" smtClean="0"/>
              <a:t>Under</a:t>
            </a:r>
            <a:r>
              <a:rPr lang="en-US" dirty="0" smtClean="0"/>
              <a:t> 100 = 42%</a:t>
            </a:r>
          </a:p>
          <a:p>
            <a:pPr lvl="2"/>
            <a:r>
              <a:rPr lang="en-US" baseline="0" dirty="0" smtClean="0"/>
              <a:t>100</a:t>
            </a:r>
            <a:r>
              <a:rPr lang="en-US" dirty="0" smtClean="0"/>
              <a:t> to 200 = 43%</a:t>
            </a:r>
          </a:p>
          <a:p>
            <a:pPr lvl="2"/>
            <a:r>
              <a:rPr lang="en-US" baseline="0" dirty="0" smtClean="0"/>
              <a:t>Over</a:t>
            </a:r>
            <a:r>
              <a:rPr lang="en-US" dirty="0" smtClean="0"/>
              <a:t> 200 = 10%</a:t>
            </a:r>
          </a:p>
          <a:p>
            <a:pPr lvl="1"/>
            <a:r>
              <a:rPr lang="en-US" baseline="0" dirty="0" smtClean="0"/>
              <a:t>Distributed through American Baptist Regions</a:t>
            </a:r>
          </a:p>
          <a:p>
            <a:r>
              <a:rPr lang="en-US" baseline="0" dirty="0" smtClean="0"/>
              <a:t>Focus group interviews with three groups of seminarians in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Mission and Ministry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three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33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word association: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Quest: Goal, Assignment, Adventure, Action, Calling, Special Project, Being on a mission, Doing a very important job</a:t>
            </a:r>
          </a:p>
          <a:p>
            <a:endParaRPr lang="en-US" sz="2400" dirty="0" smtClean="0"/>
          </a:p>
          <a:p>
            <a:r>
              <a:rPr lang="en-US" sz="2400" dirty="0" smtClean="0"/>
              <a:t>Service: Helping, Serving, Teaching</a:t>
            </a:r>
          </a:p>
          <a:p>
            <a:endParaRPr lang="en-US" sz="2400" dirty="0" smtClean="0"/>
          </a:p>
          <a:p>
            <a:r>
              <a:rPr lang="en-US" sz="2400" dirty="0" smtClean="0"/>
              <a:t>Travel: Sending, Going, Trip, Foreign, San Jose</a:t>
            </a:r>
          </a:p>
          <a:p>
            <a:endParaRPr lang="en-US" sz="2400" dirty="0" smtClean="0"/>
          </a:p>
          <a:p>
            <a:r>
              <a:rPr lang="en-US" sz="2400" dirty="0" smtClean="0"/>
              <a:t>Descriptors: Generic, Hope, Expensive,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0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 smtClean="0"/>
              <a:t> </a:t>
            </a:r>
            <a:r>
              <a:rPr lang="en-US" sz="2800" dirty="0" smtClean="0"/>
              <a:t>word association: Ministry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Office/Position: Pastor, Priest, Job in a church</a:t>
            </a:r>
          </a:p>
          <a:p>
            <a:endParaRPr lang="en-US" sz="2400" dirty="0" smtClean="0"/>
          </a:p>
          <a:p>
            <a:r>
              <a:rPr lang="en-US" sz="2400" dirty="0" smtClean="0"/>
              <a:t>Activities: Preach, Evangelizing, Teaching, Vocalization, Guidance, Doing, Leading</a:t>
            </a:r>
          </a:p>
          <a:p>
            <a:endParaRPr lang="en-US" sz="2400" dirty="0" smtClean="0"/>
          </a:p>
          <a:p>
            <a:pPr lvl="0"/>
            <a:r>
              <a:rPr lang="en-US" sz="2400" dirty="0" smtClean="0"/>
              <a:t>Descriptors: Jesus, Work, Boring, Difficult, How? </a:t>
            </a:r>
            <a:r>
              <a:rPr lang="en-US" sz="2400" dirty="0"/>
              <a:t>Ugh Jesus freaks again </a:t>
            </a:r>
          </a:p>
        </p:txBody>
      </p:sp>
    </p:spTree>
    <p:extLst>
      <p:ext uri="{BB962C8B-B14F-4D97-AF65-F5344CB8AC3E}">
        <p14:creationId xmlns:p14="http://schemas.microsoft.com/office/powerpoint/2010/main" val="286112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Active</a:t>
            </a:r>
            <a:r>
              <a:rPr lang="en-US" sz="2400" baseline="0" dirty="0" smtClean="0"/>
              <a:t> and Inactive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you active or inactive in church?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54% consider themselves active or very active</a:t>
            </a:r>
          </a:p>
          <a:p>
            <a:endParaRPr lang="en-US" sz="3600" dirty="0" smtClean="0"/>
          </a:p>
          <a:p>
            <a:r>
              <a:rPr lang="en-US" sz="3600" dirty="0" smtClean="0"/>
              <a:t>25% consider themselves inactive or not very active</a:t>
            </a:r>
          </a:p>
        </p:txBody>
      </p:sp>
    </p:spTree>
    <p:extLst>
      <p:ext uri="{BB962C8B-B14F-4D97-AF65-F5344CB8AC3E}">
        <p14:creationId xmlns:p14="http://schemas.microsoft.com/office/powerpoint/2010/main" val="18438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active?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 am involved</a:t>
            </a:r>
          </a:p>
          <a:p>
            <a:pPr lvl="1"/>
            <a:r>
              <a:rPr lang="en-US" sz="2000" dirty="0" smtClean="0"/>
              <a:t>I work at the church; I serve on the youth, Christian Education, worship team</a:t>
            </a:r>
          </a:p>
          <a:p>
            <a:pPr lvl="1"/>
            <a:r>
              <a:rPr lang="en-US" sz="2000" dirty="0" smtClean="0"/>
              <a:t>I am seen as a leader</a:t>
            </a:r>
          </a:p>
          <a:p>
            <a:r>
              <a:rPr lang="en-US" sz="2400" dirty="0" smtClean="0"/>
              <a:t>It is my duty</a:t>
            </a:r>
          </a:p>
          <a:p>
            <a:pPr lvl="1"/>
            <a:r>
              <a:rPr lang="en-US" sz="2000" dirty="0" smtClean="0"/>
              <a:t>It’s my calling; I need to be active to connect</a:t>
            </a:r>
          </a:p>
          <a:p>
            <a:pPr lvl="1"/>
            <a:r>
              <a:rPr lang="en-US" sz="2000" dirty="0" smtClean="0"/>
              <a:t>It is what I have always done</a:t>
            </a:r>
          </a:p>
          <a:p>
            <a:r>
              <a:rPr lang="en-US" sz="2400" dirty="0" smtClean="0"/>
              <a:t>Important to my relationship with God</a:t>
            </a:r>
          </a:p>
          <a:p>
            <a:pPr lvl="1"/>
            <a:r>
              <a:rPr lang="en-US" sz="2000" dirty="0" smtClean="0"/>
              <a:t>It keeps me strong</a:t>
            </a:r>
          </a:p>
          <a:p>
            <a:pPr lvl="1"/>
            <a:r>
              <a:rPr lang="en-US" sz="2000" dirty="0" smtClean="0"/>
              <a:t>God has big plans for me</a:t>
            </a:r>
          </a:p>
        </p:txBody>
      </p:sp>
    </p:spTree>
    <p:extLst>
      <p:ext uri="{BB962C8B-B14F-4D97-AF65-F5344CB8AC3E}">
        <p14:creationId xmlns:p14="http://schemas.microsoft.com/office/powerpoint/2010/main" val="425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inactive?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Attitudes</a:t>
            </a:r>
          </a:p>
          <a:p>
            <a:pPr lvl="1"/>
            <a:r>
              <a:rPr lang="en-US" sz="2000" dirty="0" smtClean="0"/>
              <a:t>Church is out of touch with my generation</a:t>
            </a:r>
          </a:p>
          <a:p>
            <a:pPr lvl="1"/>
            <a:r>
              <a:rPr lang="en-US" sz="2000" dirty="0" smtClean="0"/>
              <a:t>Still looking for a good church to be</a:t>
            </a:r>
            <a:r>
              <a:rPr lang="en-US" sz="2000" baseline="0" dirty="0" smtClean="0"/>
              <a:t> a part of</a:t>
            </a:r>
          </a:p>
          <a:p>
            <a:pPr lvl="1"/>
            <a:r>
              <a:rPr lang="en-US" sz="2000" baseline="0" dirty="0" smtClean="0"/>
              <a:t>Church people don’t care about me</a:t>
            </a:r>
          </a:p>
          <a:p>
            <a:pPr lvl="1"/>
            <a:r>
              <a:rPr lang="en-US" sz="2000" baseline="0" dirty="0" smtClean="0"/>
              <a:t>If they aren’t doing anything, why should I?</a:t>
            </a:r>
          </a:p>
          <a:p>
            <a:pPr lvl="1"/>
            <a:r>
              <a:rPr lang="en-US" sz="2000" baseline="0" dirty="0" smtClean="0"/>
              <a:t>The church near me is too conservative</a:t>
            </a:r>
            <a:endParaRPr lang="en-US" sz="2000" dirty="0" smtClean="0"/>
          </a:p>
          <a:p>
            <a:r>
              <a:rPr lang="en-US" sz="2400" dirty="0" smtClean="0"/>
              <a:t>Busy</a:t>
            </a:r>
            <a:r>
              <a:rPr lang="en-US" sz="2400" baseline="0" dirty="0" smtClean="0"/>
              <a:t> with other things</a:t>
            </a:r>
            <a:endParaRPr lang="en-US" sz="2400" dirty="0" smtClean="0"/>
          </a:p>
          <a:p>
            <a:pPr lvl="1"/>
            <a:r>
              <a:rPr lang="en-US" sz="1800" kern="1200" spc="3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Busy with college, work</a:t>
            </a:r>
          </a:p>
          <a:p>
            <a:pPr lvl="1"/>
            <a:r>
              <a:rPr lang="en-US" sz="1800" kern="1200" spc="3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general busy-ness</a:t>
            </a:r>
            <a:endParaRPr lang="en-US" sz="2000" dirty="0" smtClean="0"/>
          </a:p>
          <a:p>
            <a:pPr lvl="0"/>
            <a:r>
              <a:rPr lang="en-US" sz="2400" dirty="0" smtClean="0"/>
              <a:t>Logistics</a:t>
            </a:r>
          </a:p>
          <a:p>
            <a:pPr lvl="1"/>
            <a:r>
              <a:rPr lang="en-US" sz="1800" kern="1200" spc="3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aren't as many activities during the summer. </a:t>
            </a:r>
          </a:p>
          <a:p>
            <a:pPr lvl="1"/>
            <a:r>
              <a:rPr lang="en-US" sz="1800" kern="1200" spc="3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 finding transportation. </a:t>
            </a:r>
          </a:p>
        </p:txBody>
      </p:sp>
    </p:spTree>
    <p:extLst>
      <p:ext uri="{BB962C8B-B14F-4D97-AF65-F5344CB8AC3E}">
        <p14:creationId xmlns:p14="http://schemas.microsoft.com/office/powerpoint/2010/main" val="36108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Young Adults who responded</a:t>
            </a:r>
            <a:r>
              <a:rPr lang="en-US" sz="2000" baseline="0" dirty="0" smtClean="0"/>
              <a:t> to this survey struggle with spiritual 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are concerned about conflicts and attitudes in their community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do not perceive their congregations as being involved in the community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perceive the highest priorities of their congregations to be associated with ministering to one another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view mission as a quest and ministry as a job and don’t want to be pastors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are active when they are involved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aseline="0" dirty="0" smtClean="0"/>
              <a:t>They are inactive when they don’t feel cared 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9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Influences and 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4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Which of the following has a significant impact on your life today?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(check All that apply)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2503971"/>
              </p:ext>
            </p:extLst>
          </p:nvPr>
        </p:nvGraphicFramePr>
        <p:xfrm>
          <a:off x="990600" y="1447804"/>
          <a:ext cx="7315200" cy="4571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800"/>
                <a:gridCol w="2819400"/>
              </a:tblGrid>
              <a:tr h="30479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Category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Percent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My Friends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89.29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People at my church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53.57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Internet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50.00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My pastor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39.29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Fellow Students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35.71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 mentor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35.71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People </a:t>
                      </a:r>
                      <a:r>
                        <a:rPr lang="en-US" sz="2800" dirty="0" smtClean="0">
                          <a:effectLst/>
                        </a:rPr>
                        <a:t>met </a:t>
                      </a:r>
                      <a:r>
                        <a:rPr lang="en-US" sz="2800" dirty="0">
                          <a:effectLst/>
                        </a:rPr>
                        <a:t>at </a:t>
                      </a:r>
                      <a:r>
                        <a:rPr lang="en-US" sz="2800" dirty="0" err="1" smtClean="0">
                          <a:effectLst/>
                        </a:rPr>
                        <a:t>conf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and events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25.00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Co-workers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21.43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TV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21.43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4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kern="1200" cap="all" spc="5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Q: What is the single most important issue facing youth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13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i="1" kern="1200" cap="all" spc="5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Spirituality/Expectations</a:t>
            </a:r>
            <a:endParaRPr lang="en-US" sz="30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sz="2000" dirty="0" smtClean="0"/>
              <a:t>Just normal like any youth issue's which is how to choose the right way and being away from bad thoughts ( being away from God and the Bible) </a:t>
            </a:r>
          </a:p>
          <a:p>
            <a:pPr lvl="0"/>
            <a:r>
              <a:rPr lang="en-US" sz="2000" dirty="0" smtClean="0"/>
              <a:t>Personally, the idea that just because you're a Christian, doesn't mean that you're THAT kind of Christian (i.e. protesting, persecuting, etc.) and getting that point across to people that it's about love. </a:t>
            </a:r>
          </a:p>
          <a:p>
            <a:pPr lvl="0"/>
            <a:r>
              <a:rPr lang="en-US" sz="2000" dirty="0" smtClean="0"/>
              <a:t>Engaging Christ's presence in the secular world </a:t>
            </a:r>
          </a:p>
          <a:p>
            <a:pPr lvl="0"/>
            <a:r>
              <a:rPr lang="en-US" sz="2000" dirty="0" smtClean="0"/>
              <a:t>Trying not to conform to Hollywood's lifestyle</a:t>
            </a:r>
          </a:p>
          <a:p>
            <a:pPr lvl="0"/>
            <a:r>
              <a:rPr lang="en-US" sz="2000" dirty="0" smtClean="0"/>
              <a:t>Temptation and expectations to be sexually active </a:t>
            </a:r>
          </a:p>
          <a:p>
            <a:pPr lvl="0"/>
            <a:r>
              <a:rPr lang="en-US" sz="2000" dirty="0" smtClean="0"/>
              <a:t>Pressure to "party“</a:t>
            </a:r>
          </a:p>
        </p:txBody>
      </p:sp>
    </p:spTree>
    <p:extLst>
      <p:ext uri="{BB962C8B-B14F-4D97-AF65-F5344CB8AC3E}">
        <p14:creationId xmlns:p14="http://schemas.microsoft.com/office/powerpoint/2010/main" val="24967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i="1" kern="1200" cap="all" spc="50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 Future</a:t>
            </a:r>
            <a:endParaRPr lang="en-US" sz="3000" kern="1200" cap="all" spc="50" baseline="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Not being able to be successful and reach my dreams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Trying </a:t>
            </a:r>
            <a:r>
              <a:rPr lang="en-US" sz="2000" dirty="0"/>
              <a:t>to decide what's next for your life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There </a:t>
            </a:r>
            <a:r>
              <a:rPr lang="en-US" sz="2000" dirty="0"/>
              <a:t>really isn't one sole thing - but most of our issues can be summed up with one word: uncertainty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Finding </a:t>
            </a:r>
            <a:r>
              <a:rPr lang="en-US" sz="2000" dirty="0"/>
              <a:t>where I fit in in this world. I feel this is a critical time to figure out what you're going to do in the future, with education and job choices leading you to a future career and other things. Guidance is what we need during this time.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748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The cost of college, college costs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Finding </a:t>
            </a:r>
            <a:r>
              <a:rPr lang="en-US" sz="2000" dirty="0"/>
              <a:t>solid employment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Paying </a:t>
            </a:r>
            <a:r>
              <a:rPr lang="en-US" sz="2000" dirty="0"/>
              <a:t>student loans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Where </a:t>
            </a:r>
            <a:r>
              <a:rPr lang="en-US" sz="2000" dirty="0"/>
              <a:t>am I going to get a job at? Where is my next warm meal going to come from?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What </a:t>
            </a:r>
            <a:r>
              <a:rPr lang="en-US" sz="2000" dirty="0"/>
              <a:t>carrier choice I can make without falling in </a:t>
            </a:r>
            <a:r>
              <a:rPr lang="en-US" sz="2000" dirty="0" smtClean="0"/>
              <a:t>debt</a:t>
            </a:r>
          </a:p>
        </p:txBody>
      </p:sp>
    </p:spTree>
    <p:extLst>
      <p:ext uri="{BB962C8B-B14F-4D97-AF65-F5344CB8AC3E}">
        <p14:creationId xmlns:p14="http://schemas.microsoft.com/office/powerpoint/2010/main" val="138155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much </a:t>
            </a:r>
            <a:r>
              <a:rPr lang="en-US" dirty="0" smtClean="0"/>
              <a:t>is</a:t>
            </a:r>
            <a:r>
              <a:rPr lang="en-US" baseline="0" dirty="0" smtClean="0"/>
              <a:t> the life </a:t>
            </a:r>
            <a:r>
              <a:rPr lang="en-US" dirty="0" smtClean="0"/>
              <a:t>goal below a </a:t>
            </a:r>
            <a:r>
              <a:rPr lang="en-US" dirty="0"/>
              <a:t>part of your current decision making. (Check all that apply)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75378081"/>
              </p:ext>
            </p:extLst>
          </p:nvPr>
        </p:nvGraphicFramePr>
        <p:xfrm>
          <a:off x="609600" y="1438927"/>
          <a:ext cx="7391401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/>
                <a:gridCol w="1828800"/>
                <a:gridCol w="2057401"/>
              </a:tblGrid>
              <a:tr h="161273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Category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Not on my </a:t>
                      </a:r>
                      <a:r>
                        <a:rPr lang="en-US" sz="2800" dirty="0" smtClean="0">
                          <a:effectLst/>
                        </a:rPr>
                        <a:t>radar </a:t>
                      </a:r>
                      <a:r>
                        <a:rPr lang="en-US" sz="2800" dirty="0">
                          <a:effectLst/>
                        </a:rPr>
                        <a:t>now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Very much influencing me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Finishing my education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10.71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71.43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Starting  my career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3.70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55.56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Finding out who </a:t>
                      </a:r>
                      <a:r>
                        <a:rPr lang="en-US" sz="2800" dirty="0" smtClean="0">
                          <a:effectLst/>
                        </a:rPr>
                        <a:t>I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am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3.57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46.43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8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Following my dreams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3.57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42.86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Deepening</a:t>
                      </a:r>
                      <a:r>
                        <a:rPr lang="en-US" sz="2800" baseline="0" dirty="0" smtClean="0">
                          <a:effectLst/>
                        </a:rPr>
                        <a:t> </a:t>
                      </a:r>
                      <a:r>
                        <a:rPr lang="en-US" sz="2800" dirty="0" smtClean="0">
                          <a:effectLst/>
                        </a:rPr>
                        <a:t>spiritually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10.71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35.71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61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Independence from my parents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21.43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28.57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91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410</TotalTime>
  <Words>1398</Words>
  <Application>Microsoft Office PowerPoint</Application>
  <PresentationFormat>On-screen Show (4:3)</PresentationFormat>
  <Paragraphs>252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Horizon</vt:lpstr>
      <vt:lpstr>Religious Research Association</vt:lpstr>
      <vt:lpstr>Data set</vt:lpstr>
      <vt:lpstr>Section one</vt:lpstr>
      <vt:lpstr>Which of the following has a significant impact on your life today?  (check All that apply)</vt:lpstr>
      <vt:lpstr>Q: What is the single most important issue facing youth today?</vt:lpstr>
      <vt:lpstr>Spirituality/Expectations</vt:lpstr>
      <vt:lpstr>The Future</vt:lpstr>
      <vt:lpstr>Money</vt:lpstr>
      <vt:lpstr>how much is the life goal below a part of your current decision making. (Check all that apply)</vt:lpstr>
      <vt:lpstr>Career Choices - Authenticity</vt:lpstr>
      <vt:lpstr>Minimum career Expectations (by a few)</vt:lpstr>
      <vt:lpstr>Section two</vt:lpstr>
      <vt:lpstr>Q: To what extent does faith play a key role in your life?</vt:lpstr>
      <vt:lpstr>Q: What do you think is the single most important issue that your local community is currently dealing with?</vt:lpstr>
      <vt:lpstr>to what extent is your congregation addressing the issue just named? </vt:lpstr>
      <vt:lpstr>to what extent is your congregation involved in the community? </vt:lpstr>
      <vt:lpstr>What is your congregation’s highest priority?</vt:lpstr>
      <vt:lpstr>What is your congregation’s highest priority? (Continued)</vt:lpstr>
      <vt:lpstr>What is your congregation’s highest priority? (continued)</vt:lpstr>
      <vt:lpstr>Section three</vt:lpstr>
      <vt:lpstr>word association: Mission</vt:lpstr>
      <vt:lpstr> word association: Ministry</vt:lpstr>
      <vt:lpstr>Section four</vt:lpstr>
      <vt:lpstr>Are you active or inactive in church?</vt:lpstr>
      <vt:lpstr>Why are you active?</vt:lpstr>
      <vt:lpstr>Why are you inactive?</vt:lpstr>
      <vt:lpstr>Conclusions</vt:lpstr>
    </vt:vector>
  </TitlesOfParts>
  <Company>ABCOGS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Research Association</dc:title>
  <dc:creator>JWOODS</dc:creator>
  <cp:lastModifiedBy>Scott Thumma</cp:lastModifiedBy>
  <cp:revision>24</cp:revision>
  <dcterms:created xsi:type="dcterms:W3CDTF">2016-02-22T13:37:37Z</dcterms:created>
  <dcterms:modified xsi:type="dcterms:W3CDTF">2016-11-10T20:44:59Z</dcterms:modified>
</cp:coreProperties>
</file>