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sldIdLst>
    <p:sldId id="257" r:id="rId2"/>
    <p:sldId id="258" r:id="rId3"/>
    <p:sldId id="259" r:id="rId4"/>
    <p:sldId id="261" r:id="rId5"/>
    <p:sldId id="262" r:id="rId6"/>
    <p:sldId id="256" r:id="rId7"/>
    <p:sldId id="263" r:id="rId8"/>
    <p:sldId id="264" r:id="rId9"/>
    <p:sldId id="265" r:id="rId10"/>
    <p:sldId id="276" r:id="rId11"/>
    <p:sldId id="275" r:id="rId12"/>
    <p:sldId id="266" r:id="rId13"/>
    <p:sldId id="267" r:id="rId14"/>
    <p:sldId id="268" r:id="rId15"/>
    <p:sldId id="269" r:id="rId16"/>
    <p:sldId id="271" r:id="rId17"/>
    <p:sldId id="274" r:id="rId18"/>
    <p:sldId id="272" r:id="rId19"/>
    <p:sldId id="277" r:id="rId20"/>
    <p:sldId id="278" r:id="rId21"/>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006600"/>
    <a:srgbClr val="DEA900"/>
    <a:srgbClr val="993300"/>
    <a:srgbClr val="0000FF"/>
    <a:srgbClr val="660066"/>
    <a:srgbClr val="CC99FF"/>
    <a:srgbClr val="3333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35" d="100"/>
          <a:sy n="35" d="100"/>
        </p:scale>
        <p:origin x="-1888" y="-68"/>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79138587406305"/>
          <c:y val="0.17815854679030246"/>
          <c:w val="0.77391732283464565"/>
          <c:h val="0.60323823529102671"/>
        </c:manualLayout>
      </c:layout>
      <c:barChart>
        <c:barDir val="col"/>
        <c:grouping val="clustered"/>
        <c:varyColors val="0"/>
        <c:ser>
          <c:idx val="0"/>
          <c:order val="0"/>
          <c:tx>
            <c:strRef>
              <c:f>Sheet1!$B$1</c:f>
              <c:strCache>
                <c:ptCount val="1"/>
                <c:pt idx="0">
                  <c:v>Series 1</c:v>
                </c:pt>
              </c:strCache>
            </c:strRef>
          </c:tx>
          <c:spPr>
            <a:solidFill>
              <a:srgbClr val="006600"/>
            </a:solidFill>
          </c:spPr>
          <c:invertIfNegative val="0"/>
          <c:dLbls>
            <c:numFmt formatCode="0.0%" sourceLinked="0"/>
            <c:spPr>
              <a:noFill/>
            </c:spPr>
            <c:txPr>
              <a:bodyPr/>
              <a:lstStyle/>
              <a:p>
                <a:pPr>
                  <a:defRPr sz="1500">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Little or None</c:v>
                </c:pt>
                <c:pt idx="1">
                  <c:v>Some or A Lot</c:v>
                </c:pt>
              </c:strCache>
            </c:strRef>
          </c:cat>
          <c:val>
            <c:numRef>
              <c:f>Sheet1!$B$2:$B$3</c:f>
              <c:numCache>
                <c:formatCode>0.0%</c:formatCode>
                <c:ptCount val="2"/>
                <c:pt idx="0">
                  <c:v>0.33700000000000002</c:v>
                </c:pt>
                <c:pt idx="1">
                  <c:v>0.501</c:v>
                </c:pt>
              </c:numCache>
            </c:numRef>
          </c:val>
        </c:ser>
        <c:dLbls>
          <c:showLegendKey val="0"/>
          <c:showVal val="0"/>
          <c:showCatName val="0"/>
          <c:showSerName val="0"/>
          <c:showPercent val="0"/>
          <c:showBubbleSize val="0"/>
        </c:dLbls>
        <c:gapWidth val="75"/>
        <c:axId val="81977344"/>
        <c:axId val="81978880"/>
      </c:barChart>
      <c:catAx>
        <c:axId val="81977344"/>
        <c:scaling>
          <c:orientation val="minMax"/>
        </c:scaling>
        <c:delete val="0"/>
        <c:axPos val="b"/>
        <c:majorTickMark val="out"/>
        <c:minorTickMark val="none"/>
        <c:tickLblPos val="nextTo"/>
        <c:txPr>
          <a:bodyPr/>
          <a:lstStyle/>
          <a:p>
            <a:pPr>
              <a:defRPr sz="1500" b="1">
                <a:solidFill>
                  <a:srgbClr val="9900CC"/>
                </a:solidFill>
              </a:defRPr>
            </a:pPr>
            <a:endParaRPr lang="en-US"/>
          </a:p>
        </c:txPr>
        <c:crossAx val="81978880"/>
        <c:crosses val="autoZero"/>
        <c:auto val="1"/>
        <c:lblAlgn val="ctr"/>
        <c:lblOffset val="100"/>
        <c:noMultiLvlLbl val="0"/>
      </c:catAx>
      <c:valAx>
        <c:axId val="81978880"/>
        <c:scaling>
          <c:orientation val="minMax"/>
        </c:scaling>
        <c:delete val="0"/>
        <c:axPos val="l"/>
        <c:majorGridlines/>
        <c:numFmt formatCode="0%" sourceLinked="0"/>
        <c:majorTickMark val="out"/>
        <c:minorTickMark val="none"/>
        <c:tickLblPos val="nextTo"/>
        <c:txPr>
          <a:bodyPr/>
          <a:lstStyle/>
          <a:p>
            <a:pPr>
              <a:defRPr sz="1500" b="1"/>
            </a:pPr>
            <a:endParaRPr lang="en-US"/>
          </a:p>
        </c:txPr>
        <c:crossAx val="81977344"/>
        <c:crosses val="autoZero"/>
        <c:crossBetween val="between"/>
      </c:valAx>
    </c:plotArea>
    <c:plotVisOnly val="1"/>
    <c:dispBlanksAs val="gap"/>
    <c:showDLblsOverMax val="0"/>
  </c:chart>
  <c:spPr>
    <a:ln w="25400">
      <a:solidFill>
        <a:srgbClr val="006600"/>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33355205599301"/>
          <c:y val="0.14852180159559597"/>
          <c:w val="0.53560367454068236"/>
          <c:h val="0.64210769982420246"/>
        </c:manualLayout>
      </c:layout>
      <c:barChart>
        <c:barDir val="col"/>
        <c:grouping val="clustered"/>
        <c:varyColors val="0"/>
        <c:ser>
          <c:idx val="0"/>
          <c:order val="0"/>
          <c:tx>
            <c:strRef>
              <c:f>Sheet1!$B$1</c:f>
              <c:strCache>
                <c:ptCount val="1"/>
                <c:pt idx="0">
                  <c:v>Little or None</c:v>
                </c:pt>
              </c:strCache>
            </c:strRef>
          </c:tx>
          <c:spPr>
            <a:solidFill>
              <a:srgbClr val="CC99FF"/>
            </a:solidFill>
          </c:spPr>
          <c:invertIfNegative val="0"/>
          <c:dLbls>
            <c:txPr>
              <a:bodyPr/>
              <a:lstStyle/>
              <a:p>
                <a:pPr>
                  <a:defRPr sz="1400" b="1">
                    <a:solidFill>
                      <a:srgbClr val="9900CC"/>
                    </a:solidFill>
                  </a:defRPr>
                </a:pPr>
                <a:endParaRPr lang="en-US"/>
              </a:p>
            </c:txPr>
            <c:showLegendKey val="0"/>
            <c:showVal val="1"/>
            <c:showCatName val="0"/>
            <c:showSerName val="0"/>
            <c:showPercent val="0"/>
            <c:showBubbleSize val="0"/>
            <c:showLeaderLines val="0"/>
          </c:dLbls>
          <c:cat>
            <c:strRef>
              <c:f>Sheet1!$A$2:$A$4</c:f>
              <c:strCache>
                <c:ptCount val="3"/>
                <c:pt idx="0">
                  <c:v>None</c:v>
                </c:pt>
                <c:pt idx="1">
                  <c:v>Minor</c:v>
                </c:pt>
                <c:pt idx="2">
                  <c:v>Serious</c:v>
                </c:pt>
              </c:strCache>
            </c:strRef>
          </c:cat>
          <c:val>
            <c:numRef>
              <c:f>Sheet1!$B$2:$B$4</c:f>
              <c:numCache>
                <c:formatCode>0.0%</c:formatCode>
                <c:ptCount val="3"/>
                <c:pt idx="0">
                  <c:v>0.32400000000000001</c:v>
                </c:pt>
                <c:pt idx="1">
                  <c:v>0.32500000000000001</c:v>
                </c:pt>
                <c:pt idx="2">
                  <c:v>0.29099999999999998</c:v>
                </c:pt>
              </c:numCache>
            </c:numRef>
          </c:val>
        </c:ser>
        <c:ser>
          <c:idx val="1"/>
          <c:order val="1"/>
          <c:tx>
            <c:strRef>
              <c:f>Sheet1!$C$1</c:f>
              <c:strCache>
                <c:ptCount val="1"/>
                <c:pt idx="0">
                  <c:v>Some Or A Lot</c:v>
                </c:pt>
              </c:strCache>
            </c:strRef>
          </c:tx>
          <c:spPr>
            <a:solidFill>
              <a:srgbClr val="9900CC"/>
            </a:solidFill>
          </c:spPr>
          <c:invertIfNegative val="0"/>
          <c:dLbls>
            <c:txPr>
              <a:bodyPr/>
              <a:lstStyle/>
              <a:p>
                <a:pPr>
                  <a:defRPr sz="1400" b="1">
                    <a:solidFill>
                      <a:srgbClr val="9900CC"/>
                    </a:solidFill>
                  </a:defRPr>
                </a:pPr>
                <a:endParaRPr lang="en-US"/>
              </a:p>
            </c:txPr>
            <c:dLblPos val="outEnd"/>
            <c:showLegendKey val="0"/>
            <c:showVal val="1"/>
            <c:showCatName val="0"/>
            <c:showSerName val="0"/>
            <c:showPercent val="0"/>
            <c:showBubbleSize val="0"/>
            <c:showLeaderLines val="0"/>
          </c:dLbls>
          <c:cat>
            <c:strRef>
              <c:f>Sheet1!$A$2:$A$4</c:f>
              <c:strCache>
                <c:ptCount val="3"/>
                <c:pt idx="0">
                  <c:v>None</c:v>
                </c:pt>
                <c:pt idx="1">
                  <c:v>Minor</c:v>
                </c:pt>
                <c:pt idx="2">
                  <c:v>Serious</c:v>
                </c:pt>
              </c:strCache>
            </c:strRef>
          </c:cat>
          <c:val>
            <c:numRef>
              <c:f>Sheet1!$C$2:$C$4</c:f>
              <c:numCache>
                <c:formatCode>0.0%</c:formatCode>
                <c:ptCount val="3"/>
                <c:pt idx="0">
                  <c:v>0.55800000000000005</c:v>
                </c:pt>
                <c:pt idx="1">
                  <c:v>0.51700000000000002</c:v>
                </c:pt>
                <c:pt idx="2">
                  <c:v>0.376</c:v>
                </c:pt>
              </c:numCache>
            </c:numRef>
          </c:val>
        </c:ser>
        <c:dLbls>
          <c:showLegendKey val="0"/>
          <c:showVal val="0"/>
          <c:showCatName val="0"/>
          <c:showSerName val="0"/>
          <c:showPercent val="0"/>
          <c:showBubbleSize val="0"/>
        </c:dLbls>
        <c:gapWidth val="34"/>
        <c:axId val="84330752"/>
        <c:axId val="84336640"/>
      </c:barChart>
      <c:catAx>
        <c:axId val="84330752"/>
        <c:scaling>
          <c:orientation val="minMax"/>
        </c:scaling>
        <c:delete val="0"/>
        <c:axPos val="b"/>
        <c:majorTickMark val="out"/>
        <c:minorTickMark val="none"/>
        <c:tickLblPos val="nextTo"/>
        <c:txPr>
          <a:bodyPr/>
          <a:lstStyle/>
          <a:p>
            <a:pPr>
              <a:defRPr sz="1600" b="1">
                <a:solidFill>
                  <a:srgbClr val="C00000"/>
                </a:solidFill>
              </a:defRPr>
            </a:pPr>
            <a:endParaRPr lang="en-US"/>
          </a:p>
        </c:txPr>
        <c:crossAx val="84336640"/>
        <c:crosses val="autoZero"/>
        <c:auto val="1"/>
        <c:lblAlgn val="ctr"/>
        <c:lblOffset val="100"/>
        <c:noMultiLvlLbl val="0"/>
      </c:catAx>
      <c:valAx>
        <c:axId val="84336640"/>
        <c:scaling>
          <c:orientation val="minMax"/>
        </c:scaling>
        <c:delete val="0"/>
        <c:axPos val="l"/>
        <c:majorGridlines/>
        <c:numFmt formatCode="0%" sourceLinked="0"/>
        <c:majorTickMark val="out"/>
        <c:minorTickMark val="none"/>
        <c:tickLblPos val="nextTo"/>
        <c:txPr>
          <a:bodyPr/>
          <a:lstStyle/>
          <a:p>
            <a:pPr>
              <a:defRPr sz="1500" b="1"/>
            </a:pPr>
            <a:endParaRPr lang="en-US"/>
          </a:p>
        </c:txPr>
        <c:crossAx val="84330752"/>
        <c:crosses val="autoZero"/>
        <c:crossBetween val="between"/>
      </c:valAx>
    </c:plotArea>
    <c:legend>
      <c:legendPos val="r"/>
      <c:layout/>
      <c:overlay val="0"/>
      <c:txPr>
        <a:bodyPr/>
        <a:lstStyle/>
        <a:p>
          <a:pPr>
            <a:defRPr sz="1800" b="1"/>
          </a:pPr>
          <a:endParaRPr lang="en-US"/>
        </a:p>
      </c:txPr>
    </c:legend>
    <c:plotVisOnly val="1"/>
    <c:dispBlanksAs val="gap"/>
    <c:showDLblsOverMax val="0"/>
  </c:chart>
  <c:spPr>
    <a:ln w="25400">
      <a:solidFill>
        <a:srgbClr val="9900CC"/>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79138587406305"/>
          <c:y val="0.17815854679030246"/>
          <c:w val="0.77391732283464565"/>
          <c:h val="0.54985249929396629"/>
        </c:manualLayout>
      </c:layout>
      <c:barChart>
        <c:barDir val="col"/>
        <c:grouping val="clustered"/>
        <c:varyColors val="0"/>
        <c:ser>
          <c:idx val="0"/>
          <c:order val="0"/>
          <c:tx>
            <c:strRef>
              <c:f>Sheet1!$B$1</c:f>
              <c:strCache>
                <c:ptCount val="1"/>
                <c:pt idx="0">
                  <c:v>Series 1</c:v>
                </c:pt>
              </c:strCache>
            </c:strRef>
          </c:tx>
          <c:spPr>
            <a:solidFill>
              <a:srgbClr val="C00000"/>
            </a:solidFill>
          </c:spPr>
          <c:invertIfNegative val="0"/>
          <c:dLbls>
            <c:numFmt formatCode="0.0%" sourceLinked="0"/>
            <c:spPr>
              <a:noFill/>
            </c:spPr>
            <c:txPr>
              <a:bodyPr/>
              <a:lstStyle/>
              <a:p>
                <a:pPr>
                  <a:defRPr sz="1600">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Little or None</c:v>
                </c:pt>
                <c:pt idx="1">
                  <c:v>Some or A Lot</c:v>
                </c:pt>
              </c:strCache>
            </c:strRef>
          </c:cat>
          <c:val>
            <c:numRef>
              <c:f>Sheet1!$B$2:$B$3</c:f>
              <c:numCache>
                <c:formatCode>0.0%</c:formatCode>
                <c:ptCount val="2"/>
                <c:pt idx="0">
                  <c:v>0.11799999999999999</c:v>
                </c:pt>
                <c:pt idx="1">
                  <c:v>0.218</c:v>
                </c:pt>
              </c:numCache>
            </c:numRef>
          </c:val>
        </c:ser>
        <c:dLbls>
          <c:showLegendKey val="0"/>
          <c:showVal val="0"/>
          <c:showCatName val="0"/>
          <c:showSerName val="0"/>
          <c:showPercent val="0"/>
          <c:showBubbleSize val="0"/>
        </c:dLbls>
        <c:gapWidth val="75"/>
        <c:axId val="84819968"/>
        <c:axId val="84821504"/>
      </c:barChart>
      <c:catAx>
        <c:axId val="84819968"/>
        <c:scaling>
          <c:orientation val="minMax"/>
        </c:scaling>
        <c:delete val="0"/>
        <c:axPos val="b"/>
        <c:majorTickMark val="out"/>
        <c:minorTickMark val="none"/>
        <c:tickLblPos val="nextTo"/>
        <c:txPr>
          <a:bodyPr/>
          <a:lstStyle/>
          <a:p>
            <a:pPr>
              <a:defRPr sz="1500" b="1">
                <a:solidFill>
                  <a:srgbClr val="9900CC"/>
                </a:solidFill>
              </a:defRPr>
            </a:pPr>
            <a:endParaRPr lang="en-US"/>
          </a:p>
        </c:txPr>
        <c:crossAx val="84821504"/>
        <c:crosses val="autoZero"/>
        <c:auto val="1"/>
        <c:lblAlgn val="ctr"/>
        <c:lblOffset val="100"/>
        <c:noMultiLvlLbl val="0"/>
      </c:catAx>
      <c:valAx>
        <c:axId val="84821504"/>
        <c:scaling>
          <c:orientation val="minMax"/>
        </c:scaling>
        <c:delete val="0"/>
        <c:axPos val="l"/>
        <c:majorGridlines/>
        <c:numFmt formatCode="0%" sourceLinked="0"/>
        <c:majorTickMark val="out"/>
        <c:minorTickMark val="none"/>
        <c:tickLblPos val="nextTo"/>
        <c:txPr>
          <a:bodyPr/>
          <a:lstStyle/>
          <a:p>
            <a:pPr>
              <a:defRPr sz="1600" b="1"/>
            </a:pPr>
            <a:endParaRPr lang="en-US"/>
          </a:p>
        </c:txPr>
        <c:crossAx val="84819968"/>
        <c:crosses val="autoZero"/>
        <c:crossBetween val="between"/>
      </c:valAx>
    </c:plotArea>
    <c:plotVisOnly val="1"/>
    <c:dispBlanksAs val="gap"/>
    <c:showDLblsOverMax val="0"/>
  </c:chart>
  <c:spPr>
    <a:ln w="25400">
      <a:solidFill>
        <a:srgbClr val="C00000"/>
      </a:solidFill>
    </a:ln>
  </c:spPr>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en-US" sz="1100" b="1" i="0" u="none" strike="noStrike" baseline="0">
                <a:solidFill>
                  <a:srgbClr val="000000"/>
                </a:solidFill>
                <a:latin typeface="Arial"/>
                <a:cs typeface="Arial"/>
              </a:rPr>
              <a:t>Buffers Against Serious Conflict</a:t>
            </a:r>
          </a:p>
          <a:p>
            <a:pPr>
              <a:defRPr sz="1100" b="1" i="0" u="none" strike="noStrike" baseline="0">
                <a:solidFill>
                  <a:srgbClr val="000000"/>
                </a:solidFill>
                <a:latin typeface="Arial"/>
                <a:ea typeface="Arial"/>
                <a:cs typeface="Arial"/>
              </a:defRPr>
            </a:pPr>
            <a:r>
              <a:rPr lang="en-US" sz="1100" b="1" i="0" u="none" strike="noStrike" baseline="0">
                <a:solidFill>
                  <a:srgbClr val="000000"/>
                </a:solidFill>
                <a:latin typeface="Arial"/>
                <a:cs typeface="Arial"/>
              </a:rPr>
              <a:t> </a:t>
            </a:r>
            <a:endParaRPr lang="en-US" sz="1100"/>
          </a:p>
        </c:rich>
      </c:tx>
      <c:layout>
        <c:manualLayout>
          <c:xMode val="edge"/>
          <c:yMode val="edge"/>
          <c:x val="0.17514114346410511"/>
          <c:y val="2.265298630275717E-2"/>
        </c:manualLayout>
      </c:layout>
      <c:overlay val="0"/>
      <c:spPr>
        <a:noFill/>
        <a:ln w="25380">
          <a:noFill/>
        </a:ln>
      </c:spPr>
    </c:title>
    <c:autoTitleDeleted val="0"/>
    <c:plotArea>
      <c:layout>
        <c:manualLayout>
          <c:layoutTarget val="inner"/>
          <c:xMode val="edge"/>
          <c:yMode val="edge"/>
          <c:x val="0.18926553672316385"/>
          <c:y val="0.13043478260869565"/>
          <c:w val="0.81355932203389836"/>
          <c:h val="0.68322981366459623"/>
        </c:manualLayout>
      </c:layout>
      <c:barChart>
        <c:barDir val="col"/>
        <c:grouping val="clustered"/>
        <c:varyColors val="0"/>
        <c:ser>
          <c:idx val="0"/>
          <c:order val="0"/>
          <c:tx>
            <c:strRef>
              <c:f>Sheet1!$A$2</c:f>
              <c:strCache>
                <c:ptCount val="1"/>
                <c:pt idx="0">
                  <c:v>Low</c:v>
                </c:pt>
              </c:strCache>
            </c:strRef>
          </c:tx>
          <c:spPr>
            <a:solidFill>
              <a:srgbClr val="FFFF00"/>
            </a:solidFill>
            <a:ln w="12690">
              <a:solidFill>
                <a:srgbClr val="000000"/>
              </a:solidFill>
              <a:prstDash val="solid"/>
            </a:ln>
          </c:spPr>
          <c:invertIfNegative val="0"/>
          <c:dLbls>
            <c:numFmt formatCode="0%" sourceLinked="0"/>
            <c:spPr>
              <a:noFill/>
              <a:ln w="25380">
                <a:noFill/>
              </a:ln>
            </c:spPr>
            <c:txPr>
              <a:bodyPr/>
              <a:lstStyle/>
              <a:p>
                <a:pPr>
                  <a:defRPr sz="82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Sheet1!$B$1:$C$1</c:f>
              <c:strCache>
                <c:ptCount val="2"/>
                <c:pt idx="0">
                  <c:v>Family Feeling</c:v>
                </c:pt>
                <c:pt idx="1">
                  <c:v>Purposefulness</c:v>
                </c:pt>
              </c:strCache>
            </c:strRef>
          </c:cat>
          <c:val>
            <c:numRef>
              <c:f>Sheet1!$B$2:$C$2</c:f>
              <c:numCache>
                <c:formatCode>General</c:formatCode>
                <c:ptCount val="2"/>
                <c:pt idx="0">
                  <c:v>0.26</c:v>
                </c:pt>
                <c:pt idx="1">
                  <c:v>0.23</c:v>
                </c:pt>
              </c:numCache>
            </c:numRef>
          </c:val>
        </c:ser>
        <c:ser>
          <c:idx val="1"/>
          <c:order val="1"/>
          <c:tx>
            <c:strRef>
              <c:f>Sheet1!$A$3</c:f>
              <c:strCache>
                <c:ptCount val="1"/>
                <c:pt idx="0">
                  <c:v>Moderate</c:v>
                </c:pt>
              </c:strCache>
            </c:strRef>
          </c:tx>
          <c:spPr>
            <a:solidFill>
              <a:srgbClr val="FF9900"/>
            </a:solidFill>
            <a:ln w="12690">
              <a:solidFill>
                <a:srgbClr val="000000"/>
              </a:solidFill>
              <a:prstDash val="solid"/>
            </a:ln>
          </c:spPr>
          <c:invertIfNegative val="0"/>
          <c:dLbls>
            <c:dLbl>
              <c:idx val="0"/>
              <c:layout>
                <c:manualLayout>
                  <c:x val="1.6845535878522193E-3"/>
                  <c:y val="-2.6823353756698552E-2"/>
                </c:manualLayout>
              </c:layout>
              <c:numFmt formatCode="0%" sourceLinked="0"/>
              <c:spPr>
                <a:solidFill>
                  <a:srgbClr val="FFFFFF"/>
                </a:solidFill>
                <a:ln w="25380">
                  <a:noFill/>
                </a:ln>
              </c:spPr>
              <c:txPr>
                <a:bodyPr/>
                <a:lstStyle/>
                <a:p>
                  <a:pPr>
                    <a:defRPr sz="824"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dLbl>
            <c:dLbl>
              <c:idx val="2"/>
              <c:layout>
                <c:manualLayout>
                  <c:xMode val="edge"/>
                  <c:yMode val="edge"/>
                  <c:x val="0.71186440677966101"/>
                  <c:y val="0.19875776397515527"/>
                </c:manualLayout>
              </c:layout>
              <c:dLblPos val="outEnd"/>
              <c:showLegendKey val="0"/>
              <c:showVal val="1"/>
              <c:showCatName val="0"/>
              <c:showSerName val="0"/>
              <c:showPercent val="0"/>
              <c:showBubbleSize val="0"/>
            </c:dLbl>
            <c:numFmt formatCode="0%" sourceLinked="0"/>
            <c:spPr>
              <a:noFill/>
              <a:ln w="25380">
                <a:noFill/>
              </a:ln>
            </c:spPr>
            <c:txPr>
              <a:bodyPr/>
              <a:lstStyle/>
              <a:p>
                <a:pPr>
                  <a:defRPr sz="82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Sheet1!$B$1:$C$1</c:f>
              <c:strCache>
                <c:ptCount val="2"/>
                <c:pt idx="0">
                  <c:v>Family Feeling</c:v>
                </c:pt>
                <c:pt idx="1">
                  <c:v>Purposefulness</c:v>
                </c:pt>
              </c:strCache>
            </c:strRef>
          </c:cat>
          <c:val>
            <c:numRef>
              <c:f>Sheet1!$B$3:$C$3</c:f>
              <c:numCache>
                <c:formatCode>General</c:formatCode>
                <c:ptCount val="2"/>
                <c:pt idx="0">
                  <c:v>0.16</c:v>
                </c:pt>
                <c:pt idx="1">
                  <c:v>0.15</c:v>
                </c:pt>
              </c:numCache>
            </c:numRef>
          </c:val>
        </c:ser>
        <c:ser>
          <c:idx val="2"/>
          <c:order val="2"/>
          <c:tx>
            <c:strRef>
              <c:f>Sheet1!$A$4</c:f>
              <c:strCache>
                <c:ptCount val="1"/>
                <c:pt idx="0">
                  <c:v>High</c:v>
                </c:pt>
              </c:strCache>
            </c:strRef>
          </c:tx>
          <c:spPr>
            <a:solidFill>
              <a:srgbClr val="FF0000"/>
            </a:solidFill>
            <a:ln w="12690">
              <a:solidFill>
                <a:srgbClr val="000000"/>
              </a:solidFill>
              <a:prstDash val="solid"/>
            </a:ln>
          </c:spPr>
          <c:invertIfNegative val="0"/>
          <c:dLbls>
            <c:numFmt formatCode="0%" sourceLinked="0"/>
            <c:spPr>
              <a:noFill/>
              <a:ln w="25380">
                <a:noFill/>
              </a:ln>
            </c:spPr>
            <c:txPr>
              <a:bodyPr/>
              <a:lstStyle/>
              <a:p>
                <a:pPr>
                  <a:defRPr sz="949"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Sheet1!$B$1:$C$1</c:f>
              <c:strCache>
                <c:ptCount val="2"/>
                <c:pt idx="0">
                  <c:v>Family Feeling</c:v>
                </c:pt>
                <c:pt idx="1">
                  <c:v>Purposefulness</c:v>
                </c:pt>
              </c:strCache>
            </c:strRef>
          </c:cat>
          <c:val>
            <c:numRef>
              <c:f>Sheet1!$B$4:$C$4</c:f>
              <c:numCache>
                <c:formatCode>General</c:formatCode>
                <c:ptCount val="2"/>
                <c:pt idx="0">
                  <c:v>0.1</c:v>
                </c:pt>
                <c:pt idx="1">
                  <c:v>0.11</c:v>
                </c:pt>
              </c:numCache>
            </c:numRef>
          </c:val>
        </c:ser>
        <c:dLbls>
          <c:showLegendKey val="0"/>
          <c:showVal val="1"/>
          <c:showCatName val="0"/>
          <c:showSerName val="0"/>
          <c:showPercent val="0"/>
          <c:showBubbleSize val="0"/>
        </c:dLbls>
        <c:gapWidth val="40"/>
        <c:axId val="86340736"/>
        <c:axId val="86342272"/>
      </c:barChart>
      <c:catAx>
        <c:axId val="86340736"/>
        <c:scaling>
          <c:orientation val="minMax"/>
        </c:scaling>
        <c:delete val="0"/>
        <c:axPos val="b"/>
        <c:numFmt formatCode="General" sourceLinked="1"/>
        <c:majorTickMark val="out"/>
        <c:minorTickMark val="none"/>
        <c:tickLblPos val="nextTo"/>
        <c:spPr>
          <a:ln w="3172">
            <a:solidFill>
              <a:srgbClr val="000000"/>
            </a:solidFill>
            <a:prstDash val="solid"/>
          </a:ln>
        </c:spPr>
        <c:txPr>
          <a:bodyPr rot="0" vert="horz"/>
          <a:lstStyle/>
          <a:p>
            <a:pPr>
              <a:defRPr sz="949" b="1" i="0" u="none" strike="noStrike" baseline="0">
                <a:solidFill>
                  <a:srgbClr val="000000"/>
                </a:solidFill>
                <a:latin typeface="Arial"/>
                <a:ea typeface="Arial"/>
                <a:cs typeface="Arial"/>
              </a:defRPr>
            </a:pPr>
            <a:endParaRPr lang="en-US"/>
          </a:p>
        </c:txPr>
        <c:crossAx val="86342272"/>
        <c:crosses val="autoZero"/>
        <c:auto val="0"/>
        <c:lblAlgn val="ctr"/>
        <c:lblOffset val="100"/>
        <c:tickLblSkip val="1"/>
        <c:tickMarkSkip val="1"/>
        <c:noMultiLvlLbl val="0"/>
      </c:catAx>
      <c:valAx>
        <c:axId val="86342272"/>
        <c:scaling>
          <c:orientation val="minMax"/>
          <c:max val="0.3"/>
          <c:min val="0"/>
        </c:scaling>
        <c:delete val="0"/>
        <c:axPos val="l"/>
        <c:majorGridlines>
          <c:spPr>
            <a:ln w="3172">
              <a:solidFill>
                <a:srgbClr val="000000"/>
              </a:solidFill>
              <a:prstDash val="solid"/>
            </a:ln>
          </c:spPr>
        </c:majorGridlines>
        <c:title>
          <c:tx>
            <c:rich>
              <a:bodyPr/>
              <a:lstStyle/>
              <a:p>
                <a:pPr>
                  <a:defRPr sz="899" b="1" i="0" u="none" strike="noStrike" baseline="0">
                    <a:solidFill>
                      <a:srgbClr val="000000"/>
                    </a:solidFill>
                    <a:latin typeface="Arial"/>
                    <a:ea typeface="Arial"/>
                    <a:cs typeface="Arial"/>
                  </a:defRPr>
                </a:pPr>
                <a:r>
                  <a:rPr lang="en-US"/>
                  <a:t>% Congregations: Serious </a:t>
                </a:r>
                <a:r>
                  <a:rPr lang="en-US" sz="1000" baseline="0">
                    <a:latin typeface="Arial Narrow" pitchFamily="34" charset="0"/>
                  </a:rPr>
                  <a:t>Conflict</a:t>
                </a:r>
                <a:r>
                  <a:rPr lang="en-US"/>
                  <a:t> over Worship</a:t>
                </a:r>
              </a:p>
            </c:rich>
          </c:tx>
          <c:layout>
            <c:manualLayout>
              <c:xMode val="edge"/>
              <c:yMode val="edge"/>
              <c:x val="0"/>
              <c:y val="0.12422360248447205"/>
            </c:manualLayout>
          </c:layout>
          <c:overlay val="0"/>
          <c:spPr>
            <a:noFill/>
            <a:ln w="25380">
              <a:noFill/>
            </a:ln>
          </c:spPr>
        </c:title>
        <c:numFmt formatCode="0%" sourceLinked="0"/>
        <c:majorTickMark val="out"/>
        <c:minorTickMark val="none"/>
        <c:tickLblPos val="nextTo"/>
        <c:spPr>
          <a:ln w="3172">
            <a:solidFill>
              <a:srgbClr val="000000"/>
            </a:solidFill>
            <a:prstDash val="solid"/>
          </a:ln>
        </c:spPr>
        <c:txPr>
          <a:bodyPr rot="0" vert="horz"/>
          <a:lstStyle/>
          <a:p>
            <a:pPr>
              <a:defRPr sz="824" b="1" i="0" u="none" strike="noStrike" baseline="0">
                <a:solidFill>
                  <a:srgbClr val="000000"/>
                </a:solidFill>
                <a:latin typeface="Arial"/>
                <a:ea typeface="Arial"/>
                <a:cs typeface="Arial"/>
              </a:defRPr>
            </a:pPr>
            <a:endParaRPr lang="en-US"/>
          </a:p>
        </c:txPr>
        <c:crossAx val="86340736"/>
        <c:crosses val="autoZero"/>
        <c:crossBetween val="between"/>
        <c:majorUnit val="0.1"/>
      </c:valAx>
      <c:spPr>
        <a:solidFill>
          <a:srgbClr val="FFFFFF"/>
        </a:solidFill>
        <a:ln w="12690">
          <a:solidFill>
            <a:srgbClr val="000000"/>
          </a:solidFill>
          <a:prstDash val="solid"/>
        </a:ln>
      </c:spPr>
    </c:plotArea>
    <c:legend>
      <c:legendPos val="b"/>
      <c:layout>
        <c:manualLayout>
          <c:xMode val="edge"/>
          <c:yMode val="edge"/>
          <c:x val="0.2441442918536206"/>
          <c:y val="0.89689470086335676"/>
          <c:w val="0.64124293785310738"/>
          <c:h val="8.6956521739130432E-2"/>
        </c:manualLayout>
      </c:layout>
      <c:overlay val="0"/>
      <c:spPr>
        <a:solidFill>
          <a:srgbClr val="FFFFFF"/>
        </a:solidFill>
        <a:ln w="3172">
          <a:solidFill>
            <a:srgbClr val="000000"/>
          </a:solidFill>
          <a:prstDash val="solid"/>
        </a:ln>
      </c:spPr>
      <c:txPr>
        <a:bodyPr/>
        <a:lstStyle/>
        <a:p>
          <a:pPr>
            <a:defRPr sz="11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024" b="1"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79138587406305"/>
          <c:y val="0.12032425089405098"/>
          <c:w val="0.77391732283464565"/>
          <c:h val="0.66107262296638214"/>
        </c:manualLayout>
      </c:layout>
      <c:barChart>
        <c:barDir val="col"/>
        <c:grouping val="clustered"/>
        <c:varyColors val="0"/>
        <c:ser>
          <c:idx val="0"/>
          <c:order val="0"/>
          <c:tx>
            <c:strRef>
              <c:f>Sheet1!$B$1</c:f>
              <c:strCache>
                <c:ptCount val="1"/>
                <c:pt idx="0">
                  <c:v>Series 1</c:v>
                </c:pt>
              </c:strCache>
            </c:strRef>
          </c:tx>
          <c:spPr>
            <a:solidFill>
              <a:srgbClr val="993300"/>
            </a:solidFill>
          </c:spPr>
          <c:invertIfNegative val="0"/>
          <c:dLbls>
            <c:numFmt formatCode="0.0%" sourceLinked="0"/>
            <c:spPr>
              <a:noFill/>
            </c:spPr>
            <c:txPr>
              <a:bodyPr/>
              <a:lstStyle/>
              <a:p>
                <a:pPr>
                  <a:defRPr sz="1600" b="1">
                    <a:solidFill>
                      <a:schemeClr val="bg1"/>
                    </a:solidFill>
                  </a:defRPr>
                </a:pPr>
                <a:endParaRPr lang="en-US"/>
              </a:p>
            </c:txPr>
            <c:dLblPos val="inEnd"/>
            <c:showLegendKey val="0"/>
            <c:showVal val="1"/>
            <c:showCatName val="0"/>
            <c:showSerName val="0"/>
            <c:showPercent val="0"/>
            <c:showBubbleSize val="0"/>
            <c:showLeaderLines val="0"/>
          </c:dLbls>
          <c:cat>
            <c:numRef>
              <c:f>Sheet1!$A$2:$A$3</c:f>
              <c:numCache>
                <c:formatCode>General</c:formatCode>
                <c:ptCount val="2"/>
                <c:pt idx="0">
                  <c:v>1998</c:v>
                </c:pt>
                <c:pt idx="1">
                  <c:v>2010</c:v>
                </c:pt>
              </c:numCache>
            </c:numRef>
          </c:cat>
          <c:val>
            <c:numRef>
              <c:f>Sheet1!$B$2:$B$3</c:f>
              <c:numCache>
                <c:formatCode>0.0%</c:formatCode>
                <c:ptCount val="2"/>
                <c:pt idx="0">
                  <c:v>7.4999999999999997E-2</c:v>
                </c:pt>
                <c:pt idx="1">
                  <c:v>0.13700000000000001</c:v>
                </c:pt>
              </c:numCache>
            </c:numRef>
          </c:val>
        </c:ser>
        <c:dLbls>
          <c:showLegendKey val="0"/>
          <c:showVal val="0"/>
          <c:showCatName val="0"/>
          <c:showSerName val="0"/>
          <c:showPercent val="0"/>
          <c:showBubbleSize val="0"/>
        </c:dLbls>
        <c:gapWidth val="75"/>
        <c:axId val="84542976"/>
        <c:axId val="84544512"/>
      </c:barChart>
      <c:catAx>
        <c:axId val="84542976"/>
        <c:scaling>
          <c:orientation val="minMax"/>
        </c:scaling>
        <c:delete val="0"/>
        <c:axPos val="b"/>
        <c:numFmt formatCode="General" sourceLinked="1"/>
        <c:majorTickMark val="out"/>
        <c:minorTickMark val="none"/>
        <c:tickLblPos val="nextTo"/>
        <c:txPr>
          <a:bodyPr/>
          <a:lstStyle/>
          <a:p>
            <a:pPr>
              <a:defRPr sz="1800" b="1">
                <a:solidFill>
                  <a:schemeClr val="tx1"/>
                </a:solidFill>
              </a:defRPr>
            </a:pPr>
            <a:endParaRPr lang="en-US"/>
          </a:p>
        </c:txPr>
        <c:crossAx val="84544512"/>
        <c:crosses val="autoZero"/>
        <c:auto val="1"/>
        <c:lblAlgn val="ctr"/>
        <c:lblOffset val="100"/>
        <c:noMultiLvlLbl val="0"/>
      </c:catAx>
      <c:valAx>
        <c:axId val="84544512"/>
        <c:scaling>
          <c:orientation val="minMax"/>
          <c:max val="0.15000000000000002"/>
        </c:scaling>
        <c:delete val="0"/>
        <c:axPos val="l"/>
        <c:majorGridlines/>
        <c:numFmt formatCode="0%" sourceLinked="0"/>
        <c:majorTickMark val="out"/>
        <c:minorTickMark val="none"/>
        <c:tickLblPos val="nextTo"/>
        <c:txPr>
          <a:bodyPr/>
          <a:lstStyle/>
          <a:p>
            <a:pPr>
              <a:defRPr sz="1500" b="1"/>
            </a:pPr>
            <a:endParaRPr lang="en-US"/>
          </a:p>
        </c:txPr>
        <c:crossAx val="84542976"/>
        <c:crosses val="autoZero"/>
        <c:crossBetween val="between"/>
        <c:majorUnit val="5.000000000000001E-2"/>
      </c:valAx>
    </c:plotArea>
    <c:plotVisOnly val="1"/>
    <c:dispBlanksAs val="gap"/>
    <c:showDLblsOverMax val="0"/>
  </c:chart>
  <c:spPr>
    <a:ln w="25400">
      <a:solidFill>
        <a:srgbClr val="993300"/>
      </a:solid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79138587406305"/>
          <c:y val="0.12032425089405098"/>
          <c:w val="0.77391732283464565"/>
          <c:h val="0.66107262296638214"/>
        </c:manualLayout>
      </c:layout>
      <c:barChart>
        <c:barDir val="col"/>
        <c:grouping val="clustered"/>
        <c:varyColors val="0"/>
        <c:ser>
          <c:idx val="0"/>
          <c:order val="0"/>
          <c:tx>
            <c:strRef>
              <c:f>Sheet1!$B$1</c:f>
              <c:strCache>
                <c:ptCount val="1"/>
                <c:pt idx="0">
                  <c:v>Series 1</c:v>
                </c:pt>
              </c:strCache>
            </c:strRef>
          </c:tx>
          <c:spPr>
            <a:solidFill>
              <a:srgbClr val="993300"/>
            </a:solidFill>
          </c:spPr>
          <c:invertIfNegative val="0"/>
          <c:dPt>
            <c:idx val="0"/>
            <c:invertIfNegative val="0"/>
            <c:bubble3D val="0"/>
            <c:spPr>
              <a:solidFill>
                <a:srgbClr val="006600"/>
              </a:solidFill>
            </c:spPr>
          </c:dPt>
          <c:dPt>
            <c:idx val="1"/>
            <c:invertIfNegative val="0"/>
            <c:bubble3D val="0"/>
            <c:spPr>
              <a:solidFill>
                <a:srgbClr val="C00000"/>
              </a:solidFill>
            </c:spPr>
          </c:dPt>
          <c:dPt>
            <c:idx val="2"/>
            <c:invertIfNegative val="0"/>
            <c:bubble3D val="0"/>
            <c:spPr>
              <a:solidFill>
                <a:srgbClr val="9900CC"/>
              </a:solidFill>
            </c:spPr>
          </c:dPt>
          <c:dPt>
            <c:idx val="3"/>
            <c:invertIfNegative val="0"/>
            <c:bubble3D val="0"/>
            <c:spPr>
              <a:solidFill>
                <a:srgbClr val="DEA900"/>
              </a:solidFill>
            </c:spPr>
          </c:dPt>
          <c:dLbls>
            <c:numFmt formatCode="0.0%" sourceLinked="0"/>
            <c:spPr>
              <a:noFill/>
            </c:spPr>
            <c:txPr>
              <a:bodyPr/>
              <a:lstStyle/>
              <a:p>
                <a:pPr>
                  <a:defRPr sz="1500" b="1">
                    <a:solidFill>
                      <a:schemeClr val="bg1"/>
                    </a:solidFill>
                  </a:defRPr>
                </a:pPr>
                <a:endParaRPr lang="en-US"/>
              </a:p>
            </c:txPr>
            <c:dLblPos val="inEnd"/>
            <c:showLegendKey val="0"/>
            <c:showVal val="1"/>
            <c:showCatName val="0"/>
            <c:showSerName val="0"/>
            <c:showPercent val="0"/>
            <c:showBubbleSize val="0"/>
            <c:showLeaderLines val="0"/>
          </c:dLbls>
          <c:cat>
            <c:strRef>
              <c:f>Sheet1!$A$2:$A$5</c:f>
              <c:strCache>
                <c:ptCount val="4"/>
                <c:pt idx="0">
                  <c:v>Oldline Prot</c:v>
                </c:pt>
                <c:pt idx="1">
                  <c:v>Evang Prot</c:v>
                </c:pt>
                <c:pt idx="2">
                  <c:v>Cath &amp; Ortho</c:v>
                </c:pt>
                <c:pt idx="3">
                  <c:v>World Relig</c:v>
                </c:pt>
              </c:strCache>
            </c:strRef>
          </c:cat>
          <c:val>
            <c:numRef>
              <c:f>Sheet1!$B$2:$B$5</c:f>
              <c:numCache>
                <c:formatCode>0.0%</c:formatCode>
                <c:ptCount val="4"/>
                <c:pt idx="0">
                  <c:v>7.3999999999999996E-2</c:v>
                </c:pt>
                <c:pt idx="1">
                  <c:v>0.14399999999999999</c:v>
                </c:pt>
                <c:pt idx="2">
                  <c:v>0.27100000000000002</c:v>
                </c:pt>
                <c:pt idx="3">
                  <c:v>0.35399999999999998</c:v>
                </c:pt>
              </c:numCache>
            </c:numRef>
          </c:val>
        </c:ser>
        <c:dLbls>
          <c:showLegendKey val="0"/>
          <c:showVal val="0"/>
          <c:showCatName val="0"/>
          <c:showSerName val="0"/>
          <c:showPercent val="0"/>
          <c:showBubbleSize val="0"/>
        </c:dLbls>
        <c:gapWidth val="19"/>
        <c:axId val="84595072"/>
        <c:axId val="84596608"/>
      </c:barChart>
      <c:catAx>
        <c:axId val="84595072"/>
        <c:scaling>
          <c:orientation val="minMax"/>
        </c:scaling>
        <c:delete val="0"/>
        <c:axPos val="b"/>
        <c:numFmt formatCode="General" sourceLinked="1"/>
        <c:majorTickMark val="out"/>
        <c:minorTickMark val="none"/>
        <c:tickLblPos val="nextTo"/>
        <c:txPr>
          <a:bodyPr/>
          <a:lstStyle/>
          <a:p>
            <a:pPr>
              <a:defRPr sz="1400" b="1">
                <a:solidFill>
                  <a:schemeClr val="tx1"/>
                </a:solidFill>
              </a:defRPr>
            </a:pPr>
            <a:endParaRPr lang="en-US"/>
          </a:p>
        </c:txPr>
        <c:crossAx val="84596608"/>
        <c:crosses val="autoZero"/>
        <c:auto val="1"/>
        <c:lblAlgn val="ctr"/>
        <c:lblOffset val="100"/>
        <c:noMultiLvlLbl val="0"/>
      </c:catAx>
      <c:valAx>
        <c:axId val="84596608"/>
        <c:scaling>
          <c:orientation val="minMax"/>
          <c:max val="0.35000000000000003"/>
        </c:scaling>
        <c:delete val="0"/>
        <c:axPos val="l"/>
        <c:majorGridlines/>
        <c:numFmt formatCode="0%" sourceLinked="0"/>
        <c:majorTickMark val="out"/>
        <c:minorTickMark val="none"/>
        <c:tickLblPos val="nextTo"/>
        <c:txPr>
          <a:bodyPr/>
          <a:lstStyle/>
          <a:p>
            <a:pPr>
              <a:defRPr sz="1500" b="1"/>
            </a:pPr>
            <a:endParaRPr lang="en-US"/>
          </a:p>
        </c:txPr>
        <c:crossAx val="84595072"/>
        <c:crosses val="autoZero"/>
        <c:crossBetween val="between"/>
        <c:majorUnit val="5.000000000000001E-2"/>
      </c:valAx>
    </c:plotArea>
    <c:plotVisOnly val="1"/>
    <c:dispBlanksAs val="gap"/>
    <c:showDLblsOverMax val="0"/>
  </c:chart>
  <c:spPr>
    <a:ln w="25400">
      <a:solidFill>
        <a:srgbClr val="9900CC"/>
      </a:solid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79138587406305"/>
          <c:y val="0.12032425089405098"/>
          <c:w val="0.77391732283464565"/>
          <c:h val="0.66107262296638214"/>
        </c:manualLayout>
      </c:layout>
      <c:barChart>
        <c:barDir val="col"/>
        <c:grouping val="clustered"/>
        <c:varyColors val="0"/>
        <c:ser>
          <c:idx val="0"/>
          <c:order val="0"/>
          <c:tx>
            <c:strRef>
              <c:f>Sheet1!$B$1</c:f>
              <c:strCache>
                <c:ptCount val="1"/>
                <c:pt idx="0">
                  <c:v>Series 1</c:v>
                </c:pt>
              </c:strCache>
            </c:strRef>
          </c:tx>
          <c:spPr>
            <a:solidFill>
              <a:srgbClr val="006600"/>
            </a:solidFill>
          </c:spPr>
          <c:invertIfNegative val="0"/>
          <c:dLbls>
            <c:numFmt formatCode="0.0%" sourceLinked="0"/>
            <c:spPr>
              <a:noFill/>
            </c:spPr>
            <c:txPr>
              <a:bodyPr/>
              <a:lstStyle/>
              <a:p>
                <a:pPr>
                  <a:defRPr sz="1600" b="1">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Not Multiracial</c:v>
                </c:pt>
                <c:pt idx="1">
                  <c:v>Multiracial</c:v>
                </c:pt>
              </c:strCache>
            </c:strRef>
          </c:cat>
          <c:val>
            <c:numRef>
              <c:f>Sheet1!$B$2:$B$3</c:f>
              <c:numCache>
                <c:formatCode>0.0%</c:formatCode>
                <c:ptCount val="2"/>
                <c:pt idx="0">
                  <c:v>0.36899999999999999</c:v>
                </c:pt>
                <c:pt idx="1">
                  <c:v>0.47899999999999998</c:v>
                </c:pt>
              </c:numCache>
            </c:numRef>
          </c:val>
        </c:ser>
        <c:dLbls>
          <c:showLegendKey val="0"/>
          <c:showVal val="0"/>
          <c:showCatName val="0"/>
          <c:showSerName val="0"/>
          <c:showPercent val="0"/>
          <c:showBubbleSize val="0"/>
        </c:dLbls>
        <c:gapWidth val="75"/>
        <c:axId val="84661760"/>
        <c:axId val="84663296"/>
      </c:barChart>
      <c:catAx>
        <c:axId val="84661760"/>
        <c:scaling>
          <c:orientation val="minMax"/>
        </c:scaling>
        <c:delete val="0"/>
        <c:axPos val="b"/>
        <c:numFmt formatCode="General" sourceLinked="1"/>
        <c:majorTickMark val="out"/>
        <c:minorTickMark val="none"/>
        <c:tickLblPos val="nextTo"/>
        <c:txPr>
          <a:bodyPr/>
          <a:lstStyle/>
          <a:p>
            <a:pPr>
              <a:defRPr sz="1800" b="1">
                <a:solidFill>
                  <a:schemeClr val="tx1"/>
                </a:solidFill>
              </a:defRPr>
            </a:pPr>
            <a:endParaRPr lang="en-US"/>
          </a:p>
        </c:txPr>
        <c:crossAx val="84663296"/>
        <c:crosses val="autoZero"/>
        <c:auto val="1"/>
        <c:lblAlgn val="ctr"/>
        <c:lblOffset val="100"/>
        <c:noMultiLvlLbl val="0"/>
      </c:catAx>
      <c:valAx>
        <c:axId val="84663296"/>
        <c:scaling>
          <c:orientation val="minMax"/>
          <c:max val="0.5"/>
        </c:scaling>
        <c:delete val="0"/>
        <c:axPos val="l"/>
        <c:majorGridlines/>
        <c:numFmt formatCode="0%" sourceLinked="0"/>
        <c:majorTickMark val="out"/>
        <c:minorTickMark val="none"/>
        <c:tickLblPos val="nextTo"/>
        <c:txPr>
          <a:bodyPr/>
          <a:lstStyle/>
          <a:p>
            <a:pPr>
              <a:defRPr sz="1500" b="1"/>
            </a:pPr>
            <a:endParaRPr lang="en-US"/>
          </a:p>
        </c:txPr>
        <c:crossAx val="84661760"/>
        <c:crosses val="autoZero"/>
        <c:crossBetween val="between"/>
        <c:majorUnit val="0.1"/>
      </c:valAx>
    </c:plotArea>
    <c:plotVisOnly val="1"/>
    <c:dispBlanksAs val="gap"/>
    <c:showDLblsOverMax val="0"/>
  </c:chart>
  <c:spPr>
    <a:ln w="25400">
      <a:solidFill>
        <a:srgbClr val="006600"/>
      </a:solidFill>
    </a:ln>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0.11519</cdr:x>
      <cdr:y>0.88382</cdr:y>
    </cdr:from>
    <cdr:to>
      <cdr:x>1</cdr:x>
      <cdr:y>1</cdr:y>
    </cdr:to>
    <cdr:sp macro="" textlink="">
      <cdr:nvSpPr>
        <cdr:cNvPr id="2" name="TextBox 11"/>
        <cdr:cNvSpPr txBox="1"/>
      </cdr:nvSpPr>
      <cdr:spPr>
        <a:xfrm xmlns:a="http://schemas.openxmlformats.org/drawingml/2006/main">
          <a:off x="425559" y="4453523"/>
          <a:ext cx="2831737"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1" dirty="0" smtClean="0">
              <a:solidFill>
                <a:srgbClr val="9900CC"/>
              </a:solidFill>
            </a:rPr>
            <a:t>Worship Change In Past 5 Years</a:t>
          </a:r>
          <a:endParaRPr lang="en-US" sz="1600" b="1" dirty="0">
            <a:solidFill>
              <a:srgbClr val="9900CC"/>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334967-4FFF-4786-B252-40D654075D3C}" type="datetimeFigureOut">
              <a:rPr lang="en-US" smtClean="0"/>
              <a:t>4/22/2013</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D0D296-9B44-4CFD-BB8F-C74F6AD02F6D}" type="slidenum">
              <a:rPr lang="en-US" smtClean="0"/>
              <a:t>‹#›</a:t>
            </a:fld>
            <a:endParaRPr lang="en-US"/>
          </a:p>
        </p:txBody>
      </p:sp>
    </p:spTree>
    <p:extLst>
      <p:ext uri="{BB962C8B-B14F-4D97-AF65-F5344CB8AC3E}">
        <p14:creationId xmlns:p14="http://schemas.microsoft.com/office/powerpoint/2010/main" val="3783225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tabLst>
                <a:tab pos="709208" algn="l"/>
                <a:tab pos="1419960" algn="l"/>
                <a:tab pos="2129167" algn="l"/>
                <a:tab pos="2839919" algn="l"/>
              </a:tabLst>
              <a:defRPr sz="2300">
                <a:solidFill>
                  <a:schemeClr val="tx1"/>
                </a:solidFill>
                <a:latin typeface="Times New Roman" pitchFamily="18" charset="0"/>
              </a:defRPr>
            </a:lvl1pPr>
            <a:lvl2pPr marL="723113" indent="-278120" eaLnBrk="0" hangingPunct="0">
              <a:tabLst>
                <a:tab pos="709208" algn="l"/>
                <a:tab pos="1419960" algn="l"/>
                <a:tab pos="2129167" algn="l"/>
                <a:tab pos="2839919" algn="l"/>
              </a:tabLst>
              <a:defRPr sz="2300">
                <a:solidFill>
                  <a:schemeClr val="tx1"/>
                </a:solidFill>
                <a:latin typeface="Times New Roman" pitchFamily="18" charset="0"/>
              </a:defRPr>
            </a:lvl2pPr>
            <a:lvl3pPr marL="1112482" indent="-222496" eaLnBrk="0" hangingPunct="0">
              <a:tabLst>
                <a:tab pos="709208" algn="l"/>
                <a:tab pos="1419960" algn="l"/>
                <a:tab pos="2129167" algn="l"/>
                <a:tab pos="2839919" algn="l"/>
              </a:tabLst>
              <a:defRPr sz="2300">
                <a:solidFill>
                  <a:schemeClr val="tx1"/>
                </a:solidFill>
                <a:latin typeface="Times New Roman" pitchFamily="18" charset="0"/>
              </a:defRPr>
            </a:lvl3pPr>
            <a:lvl4pPr marL="1557475" indent="-222496" eaLnBrk="0" hangingPunct="0">
              <a:tabLst>
                <a:tab pos="709208" algn="l"/>
                <a:tab pos="1419960" algn="l"/>
                <a:tab pos="2129167" algn="l"/>
                <a:tab pos="2839919" algn="l"/>
              </a:tabLst>
              <a:defRPr sz="2300">
                <a:solidFill>
                  <a:schemeClr val="tx1"/>
                </a:solidFill>
                <a:latin typeface="Times New Roman" pitchFamily="18" charset="0"/>
              </a:defRPr>
            </a:lvl4pPr>
            <a:lvl5pPr marL="2002467" indent="-222496" eaLnBrk="0" hangingPunct="0">
              <a:tabLst>
                <a:tab pos="709208" algn="l"/>
                <a:tab pos="1419960" algn="l"/>
                <a:tab pos="2129167" algn="l"/>
                <a:tab pos="2839919" algn="l"/>
              </a:tabLst>
              <a:defRPr sz="2300">
                <a:solidFill>
                  <a:schemeClr val="tx1"/>
                </a:solidFill>
                <a:latin typeface="Times New Roman" pitchFamily="18" charset="0"/>
              </a:defRPr>
            </a:lvl5pPr>
            <a:lvl6pPr marL="2447460" indent="-222496" eaLnBrk="0" fontAlgn="base" hangingPunct="0">
              <a:spcBef>
                <a:spcPct val="0"/>
              </a:spcBef>
              <a:spcAft>
                <a:spcPct val="0"/>
              </a:spcAft>
              <a:tabLst>
                <a:tab pos="709208" algn="l"/>
                <a:tab pos="1419960" algn="l"/>
                <a:tab pos="2129167" algn="l"/>
                <a:tab pos="2839919" algn="l"/>
              </a:tabLst>
              <a:defRPr sz="2300">
                <a:solidFill>
                  <a:schemeClr val="tx1"/>
                </a:solidFill>
                <a:latin typeface="Times New Roman" pitchFamily="18" charset="0"/>
              </a:defRPr>
            </a:lvl6pPr>
            <a:lvl7pPr marL="2892453" indent="-222496" eaLnBrk="0" fontAlgn="base" hangingPunct="0">
              <a:spcBef>
                <a:spcPct val="0"/>
              </a:spcBef>
              <a:spcAft>
                <a:spcPct val="0"/>
              </a:spcAft>
              <a:tabLst>
                <a:tab pos="709208" algn="l"/>
                <a:tab pos="1419960" algn="l"/>
                <a:tab pos="2129167" algn="l"/>
                <a:tab pos="2839919" algn="l"/>
              </a:tabLst>
              <a:defRPr sz="2300">
                <a:solidFill>
                  <a:schemeClr val="tx1"/>
                </a:solidFill>
                <a:latin typeface="Times New Roman" pitchFamily="18" charset="0"/>
              </a:defRPr>
            </a:lvl7pPr>
            <a:lvl8pPr marL="3337446" indent="-222496" eaLnBrk="0" fontAlgn="base" hangingPunct="0">
              <a:spcBef>
                <a:spcPct val="0"/>
              </a:spcBef>
              <a:spcAft>
                <a:spcPct val="0"/>
              </a:spcAft>
              <a:tabLst>
                <a:tab pos="709208" algn="l"/>
                <a:tab pos="1419960" algn="l"/>
                <a:tab pos="2129167" algn="l"/>
                <a:tab pos="2839919" algn="l"/>
              </a:tabLst>
              <a:defRPr sz="2300">
                <a:solidFill>
                  <a:schemeClr val="tx1"/>
                </a:solidFill>
                <a:latin typeface="Times New Roman" pitchFamily="18" charset="0"/>
              </a:defRPr>
            </a:lvl8pPr>
            <a:lvl9pPr marL="3782438" indent="-222496" eaLnBrk="0" fontAlgn="base" hangingPunct="0">
              <a:spcBef>
                <a:spcPct val="0"/>
              </a:spcBef>
              <a:spcAft>
                <a:spcPct val="0"/>
              </a:spcAft>
              <a:tabLst>
                <a:tab pos="709208" algn="l"/>
                <a:tab pos="1419960" algn="l"/>
                <a:tab pos="2129167" algn="l"/>
                <a:tab pos="2839919" algn="l"/>
              </a:tabLst>
              <a:defRPr sz="2300">
                <a:solidFill>
                  <a:schemeClr val="tx1"/>
                </a:solidFill>
                <a:latin typeface="Times New Roman" pitchFamily="18" charset="0"/>
              </a:defRPr>
            </a:lvl9pPr>
          </a:lstStyle>
          <a:p>
            <a:pPr eaLnBrk="1" hangingPunct="1"/>
            <a:fld id="{5CD64DD3-B6C3-4F49-94E4-97DAF751A717}" type="slidenum">
              <a:rPr lang="en-US" sz="1200">
                <a:solidFill>
                  <a:srgbClr val="000000"/>
                </a:solidFill>
                <a:latin typeface="Tahoma" pitchFamily="34" charset="0"/>
                <a:ea typeface="Microsoft YaHei" charset="-122"/>
                <a:cs typeface="Lucida Sans Unicode" pitchFamily="34" charset="0"/>
              </a:rPr>
              <a:pPr eaLnBrk="1" hangingPunct="1"/>
              <a:t>1</a:t>
            </a:fld>
            <a:endParaRPr lang="en-US" sz="1200">
              <a:solidFill>
                <a:srgbClr val="000000"/>
              </a:solidFill>
              <a:latin typeface="Tahoma" pitchFamily="34" charset="0"/>
              <a:ea typeface="Microsoft YaHei" charset="-122"/>
              <a:cs typeface="Lucida Sans Unicode" pitchFamily="34" charset="0"/>
            </a:endParaRPr>
          </a:p>
        </p:txBody>
      </p:sp>
      <p:sp>
        <p:nvSpPr>
          <p:cNvPr id="27651" name="Rectangle 1"/>
          <p:cNvSpPr>
            <a:spLocks noGrp="1" noRot="1" noChangeAspect="1" noChangeArrowheads="1" noTextEdit="1"/>
          </p:cNvSpPr>
          <p:nvPr>
            <p:ph type="sldImg"/>
          </p:nvPr>
        </p:nvSpPr>
        <p:spPr>
          <a:xfrm>
            <a:off x="2136775" y="674688"/>
            <a:ext cx="2586038" cy="3448050"/>
          </a:xfrm>
          <a:ln/>
        </p:spPr>
      </p:sp>
      <p:sp>
        <p:nvSpPr>
          <p:cNvPr id="27652" name="Rectangle 2"/>
          <p:cNvSpPr>
            <a:spLocks noGrp="1" noChangeArrowheads="1"/>
          </p:cNvSpPr>
          <p:nvPr>
            <p:ph type="body" idx="1"/>
          </p:nvPr>
        </p:nvSpPr>
        <p:spPr>
          <a:xfrm>
            <a:off x="895325" y="4348749"/>
            <a:ext cx="5068890" cy="412239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5499FD3-BCE1-4962-9227-6D5537692E88}" type="slidenum">
              <a:rPr lang="en-US"/>
              <a:pPr/>
              <a:t>14</a:t>
            </a:fld>
            <a:endParaRPr lang="en-US"/>
          </a:p>
        </p:txBody>
      </p:sp>
      <p:sp>
        <p:nvSpPr>
          <p:cNvPr id="19457" name="Rectangle 1"/>
          <p:cNvSpPr txBox="1">
            <a:spLocks noGrp="1" noRot="1" noChangeAspect="1" noChangeArrowheads="1"/>
          </p:cNvSpPr>
          <p:nvPr>
            <p:ph type="sldImg"/>
          </p:nvPr>
        </p:nvSpPr>
        <p:spPr bwMode="auto">
          <a:xfrm>
            <a:off x="2144713" y="685800"/>
            <a:ext cx="2570162"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914711" y="4344025"/>
            <a:ext cx="5028579" cy="41144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5" tIns="45718" rIns="91435" bIns="45718"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E8992CC-242D-4ED4-808F-1B3586F26A6A}" type="slidenum">
              <a:rPr lang="en-US"/>
              <a:pPr/>
              <a:t>18</a:t>
            </a:fld>
            <a:endParaRPr lang="en-US"/>
          </a:p>
        </p:txBody>
      </p:sp>
      <p:sp>
        <p:nvSpPr>
          <p:cNvPr id="17409" name="Rectangle 1"/>
          <p:cNvSpPr txBox="1">
            <a:spLocks noGrp="1" noRot="1" noChangeAspect="1" noChangeArrowheads="1"/>
          </p:cNvSpPr>
          <p:nvPr>
            <p:ph type="sldImg"/>
          </p:nvPr>
        </p:nvSpPr>
        <p:spPr bwMode="auto">
          <a:xfrm>
            <a:off x="2144713" y="685800"/>
            <a:ext cx="2570162"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914711" y="4344025"/>
            <a:ext cx="5028579" cy="41144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5" tIns="45718" rIns="91435" bIns="45718"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EFC57C-12F6-40CE-A1FE-3D4B6367F5C5}"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BDF5-A6C5-4549-B480-5C7E48B58FED}" type="slidenum">
              <a:rPr lang="en-US" smtClean="0"/>
              <a:t>‹#›</a:t>
            </a:fld>
            <a:endParaRPr lang="en-US"/>
          </a:p>
        </p:txBody>
      </p:sp>
    </p:spTree>
    <p:extLst>
      <p:ext uri="{BB962C8B-B14F-4D97-AF65-F5344CB8AC3E}">
        <p14:creationId xmlns:p14="http://schemas.microsoft.com/office/powerpoint/2010/main" val="152199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EFC57C-12F6-40CE-A1FE-3D4B6367F5C5}"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BDF5-A6C5-4549-B480-5C7E48B58FED}" type="slidenum">
              <a:rPr lang="en-US" smtClean="0"/>
              <a:t>‹#›</a:t>
            </a:fld>
            <a:endParaRPr lang="en-US"/>
          </a:p>
        </p:txBody>
      </p:sp>
    </p:spTree>
    <p:extLst>
      <p:ext uri="{BB962C8B-B14F-4D97-AF65-F5344CB8AC3E}">
        <p14:creationId xmlns:p14="http://schemas.microsoft.com/office/powerpoint/2010/main" val="378624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EFC57C-12F6-40CE-A1FE-3D4B6367F5C5}"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BDF5-A6C5-4549-B480-5C7E48B58FED}" type="slidenum">
              <a:rPr lang="en-US" smtClean="0"/>
              <a:t>‹#›</a:t>
            </a:fld>
            <a:endParaRPr lang="en-US"/>
          </a:p>
        </p:txBody>
      </p:sp>
    </p:spTree>
    <p:extLst>
      <p:ext uri="{BB962C8B-B14F-4D97-AF65-F5344CB8AC3E}">
        <p14:creationId xmlns:p14="http://schemas.microsoft.com/office/powerpoint/2010/main" val="3406913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14350" y="2357438"/>
            <a:ext cx="5827713" cy="2314575"/>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C774B1-B71C-4D1E-8540-B4982A8B9AF8}" type="slidenum">
              <a:rPr lang="en-US"/>
              <a:pPr>
                <a:defRPr/>
              </a:pPr>
              <a:t>‹#›</a:t>
            </a:fld>
            <a:endParaRPr lang="en-US"/>
          </a:p>
        </p:txBody>
      </p:sp>
    </p:spTree>
    <p:extLst>
      <p:ext uri="{BB962C8B-B14F-4D97-AF65-F5344CB8AC3E}">
        <p14:creationId xmlns:p14="http://schemas.microsoft.com/office/powerpoint/2010/main" val="209225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EFC57C-12F6-40CE-A1FE-3D4B6367F5C5}"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BDF5-A6C5-4549-B480-5C7E48B58FED}" type="slidenum">
              <a:rPr lang="en-US" smtClean="0"/>
              <a:t>‹#›</a:t>
            </a:fld>
            <a:endParaRPr lang="en-US"/>
          </a:p>
        </p:txBody>
      </p:sp>
    </p:spTree>
    <p:extLst>
      <p:ext uri="{BB962C8B-B14F-4D97-AF65-F5344CB8AC3E}">
        <p14:creationId xmlns:p14="http://schemas.microsoft.com/office/powerpoint/2010/main" val="219499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EFC57C-12F6-40CE-A1FE-3D4B6367F5C5}"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BDF5-A6C5-4549-B480-5C7E48B58FED}" type="slidenum">
              <a:rPr lang="en-US" smtClean="0"/>
              <a:t>‹#›</a:t>
            </a:fld>
            <a:endParaRPr lang="en-US"/>
          </a:p>
        </p:txBody>
      </p:sp>
    </p:spTree>
    <p:extLst>
      <p:ext uri="{BB962C8B-B14F-4D97-AF65-F5344CB8AC3E}">
        <p14:creationId xmlns:p14="http://schemas.microsoft.com/office/powerpoint/2010/main" val="182055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EFC57C-12F6-40CE-A1FE-3D4B6367F5C5}" type="datetimeFigureOut">
              <a:rPr lang="en-US" smtClean="0"/>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FBDF5-A6C5-4549-B480-5C7E48B58FED}" type="slidenum">
              <a:rPr lang="en-US" smtClean="0"/>
              <a:t>‹#›</a:t>
            </a:fld>
            <a:endParaRPr lang="en-US"/>
          </a:p>
        </p:txBody>
      </p:sp>
    </p:spTree>
    <p:extLst>
      <p:ext uri="{BB962C8B-B14F-4D97-AF65-F5344CB8AC3E}">
        <p14:creationId xmlns:p14="http://schemas.microsoft.com/office/powerpoint/2010/main" val="385658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EFC57C-12F6-40CE-A1FE-3D4B6367F5C5}" type="datetimeFigureOut">
              <a:rPr lang="en-US" smtClean="0"/>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FBDF5-A6C5-4549-B480-5C7E48B58FED}" type="slidenum">
              <a:rPr lang="en-US" smtClean="0"/>
              <a:t>‹#›</a:t>
            </a:fld>
            <a:endParaRPr lang="en-US"/>
          </a:p>
        </p:txBody>
      </p:sp>
    </p:spTree>
    <p:extLst>
      <p:ext uri="{BB962C8B-B14F-4D97-AF65-F5344CB8AC3E}">
        <p14:creationId xmlns:p14="http://schemas.microsoft.com/office/powerpoint/2010/main" val="160823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EFC57C-12F6-40CE-A1FE-3D4B6367F5C5}" type="datetimeFigureOut">
              <a:rPr lang="en-US" smtClean="0"/>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FBDF5-A6C5-4549-B480-5C7E48B58FED}" type="slidenum">
              <a:rPr lang="en-US" smtClean="0"/>
              <a:t>‹#›</a:t>
            </a:fld>
            <a:endParaRPr lang="en-US"/>
          </a:p>
        </p:txBody>
      </p:sp>
    </p:spTree>
    <p:extLst>
      <p:ext uri="{BB962C8B-B14F-4D97-AF65-F5344CB8AC3E}">
        <p14:creationId xmlns:p14="http://schemas.microsoft.com/office/powerpoint/2010/main" val="375494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EFC57C-12F6-40CE-A1FE-3D4B6367F5C5}" type="datetimeFigureOut">
              <a:rPr lang="en-US" smtClean="0"/>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FBDF5-A6C5-4549-B480-5C7E48B58FED}" type="slidenum">
              <a:rPr lang="en-US" smtClean="0"/>
              <a:t>‹#›</a:t>
            </a:fld>
            <a:endParaRPr lang="en-US"/>
          </a:p>
        </p:txBody>
      </p:sp>
    </p:spTree>
    <p:extLst>
      <p:ext uri="{BB962C8B-B14F-4D97-AF65-F5344CB8AC3E}">
        <p14:creationId xmlns:p14="http://schemas.microsoft.com/office/powerpoint/2010/main" val="66027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EFC57C-12F6-40CE-A1FE-3D4B6367F5C5}" type="datetimeFigureOut">
              <a:rPr lang="en-US" smtClean="0"/>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FBDF5-A6C5-4549-B480-5C7E48B58FED}" type="slidenum">
              <a:rPr lang="en-US" smtClean="0"/>
              <a:t>‹#›</a:t>
            </a:fld>
            <a:endParaRPr lang="en-US"/>
          </a:p>
        </p:txBody>
      </p:sp>
    </p:spTree>
    <p:extLst>
      <p:ext uri="{BB962C8B-B14F-4D97-AF65-F5344CB8AC3E}">
        <p14:creationId xmlns:p14="http://schemas.microsoft.com/office/powerpoint/2010/main" val="348203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EFC57C-12F6-40CE-A1FE-3D4B6367F5C5}" type="datetimeFigureOut">
              <a:rPr lang="en-US" smtClean="0"/>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FBDF5-A6C5-4549-B480-5C7E48B58FED}" type="slidenum">
              <a:rPr lang="en-US" smtClean="0"/>
              <a:t>‹#›</a:t>
            </a:fld>
            <a:endParaRPr lang="en-US"/>
          </a:p>
        </p:txBody>
      </p:sp>
    </p:spTree>
    <p:extLst>
      <p:ext uri="{BB962C8B-B14F-4D97-AF65-F5344CB8AC3E}">
        <p14:creationId xmlns:p14="http://schemas.microsoft.com/office/powerpoint/2010/main" val="174761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6EFC57C-12F6-40CE-A1FE-3D4B6367F5C5}" type="datetimeFigureOut">
              <a:rPr lang="en-US" smtClean="0"/>
              <a:t>4/22/2013</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0FBDF5-A6C5-4549-B480-5C7E48B58FED}" type="slidenum">
              <a:rPr lang="en-US" smtClean="0"/>
              <a:t>‹#›</a:t>
            </a:fld>
            <a:endParaRPr lang="en-US"/>
          </a:p>
        </p:txBody>
      </p:sp>
    </p:spTree>
    <p:extLst>
      <p:ext uri="{BB962C8B-B14F-4D97-AF65-F5344CB8AC3E}">
        <p14:creationId xmlns:p14="http://schemas.microsoft.com/office/powerpoint/2010/main" val="720929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file:///C:\Documents%20and%20Settings\roozen.HARTSEM.000\Local%20Settings\Temporary%20Internet%20Files\OLK38\hirrlogo.jpg"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24.jpeg"/><Relationship Id="rId2" Type="http://schemas.openxmlformats.org/officeDocument/2006/relationships/hyperlink" Target="http://resources.mennonitechurch.ca/QuickSearch?maker=Lewis,+G.+Douglass" TargetMode="External"/><Relationship Id="rId1" Type="http://schemas.openxmlformats.org/officeDocument/2006/relationships/slideLayout" Target="../slideLayouts/slideLayout7.xml"/><Relationship Id="rId6" Type="http://schemas.openxmlformats.org/officeDocument/2006/relationships/hyperlink" Target="http://resources.mennonitechurch.ca/ResourceView/2/10422" TargetMode="External"/><Relationship Id="rId5" Type="http://schemas.openxmlformats.org/officeDocument/2006/relationships/hyperlink" Target="http://faithcommunitiestoday.org/sites/faithcommunitiestoday.org/files/InsightsIntoCongregationalConflict.pdf" TargetMode="Externa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emf"/><Relationship Id="rId5" Type="http://schemas.openxmlformats.org/officeDocument/2006/relationships/oleObject" Target="../embeddings/oleObject3.bin"/><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http://books.google.com/books?id=cKmXDES703wC&amp;printsec=frontcover&amp;source=gbs_ge_summary_r&amp;cad=0" TargetMode="External"/><Relationship Id="rId3" Type="http://schemas.openxmlformats.org/officeDocument/2006/relationships/hyperlink" Target="http://www.hartsem.edu/course/american-religious-trends-changing-world-changing-ministry" TargetMode="External"/><Relationship Id="rId7" Type="http://schemas.openxmlformats.org/officeDocument/2006/relationships/image" Target="../media/image13.jpeg"/><Relationship Id="rId12" Type="http://schemas.openxmlformats.org/officeDocument/2006/relationships/image" Target="file:///C:\Documents%20and%20Settings\roozen.HARTSEM.000\Local%20Settings\Temporary%20Internet%20Files\OLK38\hirrlogo.jpg" TargetMode="External"/><Relationship Id="rId2" Type="http://schemas.openxmlformats.org/officeDocument/2006/relationships/hyperlink" Target="http://www.hartsem.edu/sites/default/files/syllabus/rs630.pdf" TargetMode="Externa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2.jpeg"/><Relationship Id="rId5" Type="http://schemas.openxmlformats.org/officeDocument/2006/relationships/hyperlink" Target="http://www.hartsem.edu/" TargetMode="External"/><Relationship Id="rId10"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books.google.com/books?id=cKmXDES703wC&amp;printsec=frontcover&amp;source=gbs_ge_summary_r&amp;cad=0" TargetMode="External"/><Relationship Id="rId3" Type="http://schemas.openxmlformats.org/officeDocument/2006/relationships/hyperlink" Target="http://www.hartsem.edu/course/american-religious-trends-changing-world-changing-ministry" TargetMode="External"/><Relationship Id="rId7" Type="http://schemas.openxmlformats.org/officeDocument/2006/relationships/image" Target="../media/image13.jpeg"/><Relationship Id="rId2" Type="http://schemas.openxmlformats.org/officeDocument/2006/relationships/hyperlink" Target="http://www.hartsem.edu/sites/default/files/syllabus/rs630.pdf"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hartsem.edu/" TargetMode="External"/><Relationship Id="rId4" Type="http://schemas.openxmlformats.org/officeDocument/2006/relationships/image" Target="../media/image11.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books.google.com/books?id=wtKZ_33BxIUC&amp;printsec=frontcover&amp;source=gbs_ge_summary_r&amp;cad=0" TargetMode="External"/><Relationship Id="rId2" Type="http://schemas.openxmlformats.org/officeDocument/2006/relationships/image" Target="../media/image15.gif"/><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hyperlink" Target="http://books.google.com/books?id=cy4r_5uqcU0C&amp;printsec=frontcover&amp;source=gbs_ge_summary_r&amp;cad=0"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4294967295"/>
          </p:nvPr>
        </p:nvSpPr>
        <p:spPr>
          <a:xfrm>
            <a:off x="723900" y="7708900"/>
            <a:ext cx="5029200" cy="1600200"/>
          </a:xfrm>
        </p:spPr>
        <p:txBody>
          <a:bodyPr lIns="90000" tIns="46800" rIns="90000" bIns="46800"/>
          <a:lstStyle/>
          <a:p>
            <a:pPr marL="0" indent="0" algn="r" eaLnBrk="1" hangingPunct="1">
              <a:lnSpc>
                <a:spcPct val="80000"/>
              </a:lnSpc>
              <a:spcBef>
                <a:spcPts val="650"/>
              </a:spcBef>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smtClean="0">
                <a:latin typeface="Georgia" pitchFamily="18" charset="0"/>
              </a:rPr>
              <a:t>David Roozen</a:t>
            </a:r>
            <a:r>
              <a:rPr lang="en-US" sz="2000" b="1" dirty="0" smtClean="0">
                <a:latin typeface="Georgia" pitchFamily="18" charset="0"/>
              </a:rPr>
              <a:t>, </a:t>
            </a:r>
            <a:r>
              <a:rPr lang="en-US" sz="1600" b="1" dirty="0" smtClean="0">
                <a:latin typeface="Georgia" pitchFamily="18" charset="0"/>
              </a:rPr>
              <a:t>Director</a:t>
            </a:r>
          </a:p>
          <a:p>
            <a:pPr marL="0" indent="0" algn="r" eaLnBrk="1" hangingPunct="1">
              <a:lnSpc>
                <a:spcPct val="80000"/>
              </a:lnSpc>
              <a:spcBef>
                <a:spcPts val="650"/>
              </a:spcBef>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smtClean="0">
                <a:latin typeface="Georgia" pitchFamily="18" charset="0"/>
              </a:rPr>
              <a:t>Hartford Seminary Institute </a:t>
            </a:r>
          </a:p>
          <a:p>
            <a:pPr marL="0" indent="0" algn="r" eaLnBrk="1" hangingPunct="1">
              <a:lnSpc>
                <a:spcPct val="80000"/>
              </a:lnSpc>
              <a:spcBef>
                <a:spcPts val="650"/>
              </a:spcBef>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smtClean="0">
                <a:latin typeface="Georgia" pitchFamily="18" charset="0"/>
              </a:rPr>
              <a:t>For Religion Research</a:t>
            </a:r>
          </a:p>
          <a:p>
            <a:pPr marL="0" indent="0" algn="r" eaLnBrk="1" hangingPunct="1">
              <a:lnSpc>
                <a:spcPct val="80000"/>
              </a:lnSpc>
              <a:spcBef>
                <a:spcPts val="650"/>
              </a:spcBef>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smtClean="0">
                <a:latin typeface="Georgia" pitchFamily="18" charset="0"/>
              </a:rPr>
              <a:t>roozen@hartsem.edu</a:t>
            </a:r>
          </a:p>
          <a:p>
            <a:pPr marL="0" indent="0" algn="r" eaLnBrk="1" hangingPunct="1">
              <a:lnSpc>
                <a:spcPct val="80000"/>
              </a:lnSpc>
              <a:spcBef>
                <a:spcPts val="200"/>
              </a:spcBef>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800" dirty="0" smtClean="0">
              <a:latin typeface="Georgia" pitchFamily="18" charset="0"/>
            </a:endParaRPr>
          </a:p>
        </p:txBody>
      </p:sp>
      <p:sp>
        <p:nvSpPr>
          <p:cNvPr id="4099" name="Rectangle 3"/>
          <p:cNvSpPr>
            <a:spLocks noChangeArrowheads="1"/>
          </p:cNvSpPr>
          <p:nvPr/>
        </p:nvSpPr>
        <p:spPr bwMode="auto">
          <a:xfrm>
            <a:off x="457200" y="7696200"/>
            <a:ext cx="6096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80000"/>
              </a:lnSpc>
              <a:spcBef>
                <a:spcPts val="650"/>
              </a:spcBef>
              <a:buSzPct val="8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600" dirty="0">
              <a:solidFill>
                <a:srgbClr val="99CC00"/>
              </a:solidFill>
              <a:effectLst>
                <a:outerShdw blurRad="38100" dist="38100" dir="2700000" algn="tl">
                  <a:srgbClr val="000000"/>
                </a:outerShdw>
              </a:effectLst>
              <a:latin typeface="Georgia" pitchFamily="16" charset="0"/>
            </a:endParaRPr>
          </a:p>
        </p:txBody>
      </p:sp>
      <p:pic>
        <p:nvPicPr>
          <p:cNvPr id="20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6858000" cy="175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5" descr="file:///C:/Documents%20and%20Settings/roozen.HARTSEM.000/Local%20Settings/Temporary%20Internet%20Files/OLK38/hirrlogo.jpg"/>
          <p:cNvPicPr>
            <a:picLocks noChangeAspect="1" noChangeArrowheads="1"/>
          </p:cNvPicPr>
          <p:nvPr/>
        </p:nvPicPr>
        <p:blipFill>
          <a:blip r:embed="rId4" r:link="rId5"/>
          <a:srcRect/>
          <a:stretch>
            <a:fillRect/>
          </a:stretch>
        </p:blipFill>
        <p:spPr bwMode="auto">
          <a:xfrm>
            <a:off x="5740400" y="7700963"/>
            <a:ext cx="903288" cy="1108075"/>
          </a:xfrm>
          <a:prstGeom prst="rect">
            <a:avLst/>
          </a:prstGeom>
          <a:solidFill>
            <a:schemeClr val="accent2">
              <a:lumMod val="20000"/>
              <a:lumOff val="80000"/>
            </a:schemeClr>
          </a:solidFill>
          <a:ln>
            <a:noFill/>
          </a:ln>
        </p:spPr>
      </p:pic>
      <p:sp>
        <p:nvSpPr>
          <p:cNvPr id="2054" name="TextBox 1"/>
          <p:cNvSpPr txBox="1">
            <a:spLocks noChangeArrowheads="1"/>
          </p:cNvSpPr>
          <p:nvPr/>
        </p:nvSpPr>
        <p:spPr bwMode="auto">
          <a:xfrm>
            <a:off x="108631" y="2209800"/>
            <a:ext cx="65532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i="1" dirty="0" smtClean="0">
                <a:solidFill>
                  <a:srgbClr val="333399"/>
                </a:solidFill>
                <a:latin typeface="Georgia" pitchFamily="18" charset="0"/>
              </a:rPr>
              <a:t>Three </a:t>
            </a:r>
            <a:r>
              <a:rPr lang="en-US" sz="3600" b="1" i="1" dirty="0">
                <a:solidFill>
                  <a:srgbClr val="333399"/>
                </a:solidFill>
                <a:latin typeface="Georgia" pitchFamily="18" charset="0"/>
              </a:rPr>
              <a:t>Fundamental Religious Changes in America and What They Mean for Parish Ministry.</a:t>
            </a:r>
            <a:endParaRPr lang="en-US" sz="3600" b="1" dirty="0">
              <a:solidFill>
                <a:srgbClr val="333399"/>
              </a:solidFill>
              <a:latin typeface="Georgia" pitchFamily="18" charset="0"/>
            </a:endParaRPr>
          </a:p>
          <a:p>
            <a:pPr algn="ctr" eaLnBrk="1" hangingPunct="1"/>
            <a:endParaRPr lang="en-US" sz="3600" b="1" dirty="0">
              <a:solidFill>
                <a:srgbClr val="333399"/>
              </a:solidFill>
              <a:latin typeface="Georgia" pitchFamily="18" charset="0"/>
            </a:endParaRPr>
          </a:p>
          <a:p>
            <a:pPr algn="r" eaLnBrk="1" hangingPunct="1"/>
            <a:r>
              <a:rPr lang="en-US" sz="2000" b="1" dirty="0" smtClean="0">
                <a:solidFill>
                  <a:srgbClr val="333399"/>
                </a:solidFill>
                <a:latin typeface="Georgia" pitchFamily="18" charset="0"/>
              </a:rPr>
              <a:t>Hartford Seminary</a:t>
            </a:r>
            <a:endParaRPr lang="en-US" sz="2000" b="1" dirty="0">
              <a:solidFill>
                <a:srgbClr val="333399"/>
              </a:solidFill>
              <a:latin typeface="Georgia" pitchFamily="18" charset="0"/>
            </a:endParaRPr>
          </a:p>
          <a:p>
            <a:pPr algn="r" eaLnBrk="1" hangingPunct="1"/>
            <a:r>
              <a:rPr lang="en-US" sz="2000" b="1" dirty="0" smtClean="0">
                <a:solidFill>
                  <a:srgbClr val="333399"/>
                </a:solidFill>
                <a:latin typeface="Georgia" pitchFamily="18" charset="0"/>
              </a:rPr>
              <a:t>April 22, 2013</a:t>
            </a:r>
            <a:endParaRPr lang="en-US" sz="2000" b="1" dirty="0">
              <a:solidFill>
                <a:srgbClr val="333399"/>
              </a:solidFill>
              <a:latin typeface="Georgia" pitchFamily="18" charset="0"/>
            </a:endParaRPr>
          </a:p>
        </p:txBody>
      </p:sp>
      <p:pic>
        <p:nvPicPr>
          <p:cNvPr id="2055" name="Picture 47" descr="http://www.hartsem.edu/pages/faculty/images/Roozen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486" y="5029200"/>
            <a:ext cx="2133600" cy="223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06027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66700" y="228600"/>
            <a:ext cx="6343650" cy="2743200"/>
          </a:xfrm>
        </p:spPr>
        <p:txBody>
          <a:bodyPr>
            <a:normAutofit/>
          </a:bodyPr>
          <a:lstStyle/>
          <a:p>
            <a:r>
              <a:rPr lang="en-US" sz="2800" b="1" u="sng" dirty="0" smtClean="0">
                <a:solidFill>
                  <a:srgbClr val="000066"/>
                </a:solidFill>
              </a:rPr>
              <a:t/>
            </a:r>
            <a:br>
              <a:rPr lang="en-US" sz="2800" b="1" u="sng" dirty="0" smtClean="0">
                <a:solidFill>
                  <a:srgbClr val="000066"/>
                </a:solidFill>
              </a:rPr>
            </a:br>
            <a:endParaRPr lang="en-US" sz="2800" dirty="0" smtClean="0"/>
          </a:p>
        </p:txBody>
      </p:sp>
      <p:sp>
        <p:nvSpPr>
          <p:cNvPr id="3075" name="Text Box 3"/>
          <p:cNvSpPr txBox="1">
            <a:spLocks noChangeArrowheads="1"/>
          </p:cNvSpPr>
          <p:nvPr/>
        </p:nvSpPr>
        <p:spPr bwMode="auto">
          <a:xfrm>
            <a:off x="540657" y="3200400"/>
            <a:ext cx="564289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sz="2800" b="1" dirty="0">
              <a:solidFill>
                <a:srgbClr val="008000"/>
              </a:solidFill>
              <a:latin typeface="Georgia" pitchFamily="18" charset="0"/>
            </a:endParaRPr>
          </a:p>
          <a:p>
            <a:pPr marL="457200" indent="-457200">
              <a:buFont typeface="Arial" pitchFamily="34" charset="0"/>
              <a:buChar char="•"/>
              <a:defRPr/>
            </a:pPr>
            <a:r>
              <a:rPr lang="en-US" sz="2800" b="1" dirty="0" smtClean="0">
                <a:solidFill>
                  <a:schemeClr val="bg2">
                    <a:lumMod val="50000"/>
                  </a:schemeClr>
                </a:solidFill>
                <a:latin typeface="Georgia" pitchFamily="18" charset="0"/>
              </a:rPr>
              <a:t>From PROPHETIC </a:t>
            </a:r>
          </a:p>
          <a:p>
            <a:pPr>
              <a:defRPr/>
            </a:pPr>
            <a:r>
              <a:rPr lang="en-US" sz="2800" b="1" dirty="0" smtClean="0">
                <a:solidFill>
                  <a:schemeClr val="accent2"/>
                </a:solidFill>
                <a:latin typeface="Georgia" pitchFamily="18" charset="0"/>
              </a:rPr>
              <a:t>			</a:t>
            </a:r>
            <a:r>
              <a:rPr lang="en-US" sz="2800" b="1" dirty="0" smtClean="0">
                <a:solidFill>
                  <a:srgbClr val="C00000"/>
                </a:solidFill>
                <a:latin typeface="Georgia" pitchFamily="18" charset="0"/>
              </a:rPr>
              <a:t>to  POLITICAL</a:t>
            </a:r>
          </a:p>
          <a:p>
            <a:pPr>
              <a:defRPr/>
            </a:pPr>
            <a:endParaRPr lang="en-US" sz="2800" b="1" dirty="0" smtClean="0">
              <a:solidFill>
                <a:srgbClr val="C00000"/>
              </a:solidFill>
              <a:latin typeface="Georgia" pitchFamily="18" charset="0"/>
            </a:endParaRPr>
          </a:p>
        </p:txBody>
      </p:sp>
      <p:pic>
        <p:nvPicPr>
          <p:cNvPr id="25605" name="Picture 2" descr="Hartford Institut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675" y="8285163"/>
            <a:ext cx="18288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57863" y="8759825"/>
            <a:ext cx="1017587" cy="231775"/>
          </a:xfrm>
          <a:prstGeom prst="rect">
            <a:avLst/>
          </a:prstGeom>
          <a:noFill/>
        </p:spPr>
        <p:txBody>
          <a:bodyPr wrap="none" tIns="0">
            <a:spAutoFit/>
          </a:bodyPr>
          <a:lstStyle/>
          <a:p>
            <a:pPr>
              <a:defRPr/>
            </a:pPr>
            <a:r>
              <a:rPr lang="en-US" sz="1200" dirty="0">
                <a:solidFill>
                  <a:schemeClr val="bg1">
                    <a:lumMod val="50000"/>
                  </a:schemeClr>
                </a:solidFill>
                <a:latin typeface="Segoe UI Semibold" pitchFamily="34" charset="0"/>
              </a:rPr>
              <a:t>D</a:t>
            </a:r>
            <a:r>
              <a:rPr lang="en-US" sz="800" dirty="0">
                <a:solidFill>
                  <a:schemeClr val="bg1">
                    <a:lumMod val="50000"/>
                  </a:schemeClr>
                </a:solidFill>
                <a:latin typeface="Segoe UI Semibold" pitchFamily="34" charset="0"/>
              </a:rPr>
              <a:t>AVID</a:t>
            </a:r>
            <a:r>
              <a:rPr lang="en-US" sz="1200" dirty="0">
                <a:solidFill>
                  <a:schemeClr val="bg1">
                    <a:lumMod val="50000"/>
                  </a:schemeClr>
                </a:solidFill>
                <a:latin typeface="Segoe UI Semibold" pitchFamily="34" charset="0"/>
              </a:rPr>
              <a:t> R</a:t>
            </a:r>
            <a:r>
              <a:rPr lang="en-US" sz="800" dirty="0">
                <a:solidFill>
                  <a:schemeClr val="bg1">
                    <a:lumMod val="50000"/>
                  </a:schemeClr>
                </a:solidFill>
                <a:latin typeface="Segoe UI Semibold" pitchFamily="34" charset="0"/>
              </a:rPr>
              <a:t>OOZEN</a:t>
            </a:r>
          </a:p>
        </p:txBody>
      </p:sp>
    </p:spTree>
    <p:extLst>
      <p:ext uri="{BB962C8B-B14F-4D97-AF65-F5344CB8AC3E}">
        <p14:creationId xmlns:p14="http://schemas.microsoft.com/office/powerpoint/2010/main" val="1690947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66700" y="228600"/>
            <a:ext cx="6343650" cy="2743200"/>
          </a:xfrm>
        </p:spPr>
        <p:txBody>
          <a:bodyPr>
            <a:normAutofit/>
          </a:bodyPr>
          <a:lstStyle/>
          <a:p>
            <a:r>
              <a:rPr lang="en-US" sz="2800" b="1" dirty="0" smtClean="0">
                <a:solidFill>
                  <a:srgbClr val="000066"/>
                </a:solidFill>
                <a:latin typeface="Georgia" pitchFamily="18" charset="0"/>
              </a:rPr>
              <a:t/>
            </a:r>
            <a:br>
              <a:rPr lang="en-US" sz="2800" b="1" dirty="0" smtClean="0">
                <a:solidFill>
                  <a:srgbClr val="000066"/>
                </a:solidFill>
                <a:latin typeface="Georgia" pitchFamily="18" charset="0"/>
              </a:rPr>
            </a:br>
            <a:endParaRPr lang="en-US" sz="2800" dirty="0" smtClean="0"/>
          </a:p>
        </p:txBody>
      </p:sp>
      <p:sp>
        <p:nvSpPr>
          <p:cNvPr id="3075" name="Text Box 3"/>
          <p:cNvSpPr txBox="1">
            <a:spLocks noChangeArrowheads="1"/>
          </p:cNvSpPr>
          <p:nvPr/>
        </p:nvSpPr>
        <p:spPr bwMode="auto">
          <a:xfrm>
            <a:off x="561993" y="1600200"/>
            <a:ext cx="546656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sz="2800" b="1" dirty="0" smtClean="0">
              <a:solidFill>
                <a:srgbClr val="C00000"/>
              </a:solidFill>
              <a:latin typeface="Georgia" pitchFamily="18" charset="0"/>
            </a:endParaRPr>
          </a:p>
          <a:p>
            <a:pPr marL="457200" indent="-457200">
              <a:buFont typeface="Arial" pitchFamily="34" charset="0"/>
              <a:buChar char="•"/>
              <a:defRPr/>
            </a:pPr>
            <a:r>
              <a:rPr lang="en-US" sz="2800" b="1" dirty="0" smtClean="0">
                <a:solidFill>
                  <a:schemeClr val="bg2">
                    <a:lumMod val="50000"/>
                  </a:schemeClr>
                </a:solidFill>
                <a:latin typeface="Georgia" pitchFamily="18" charset="0"/>
              </a:rPr>
              <a:t>From MISSION </a:t>
            </a:r>
          </a:p>
          <a:p>
            <a:pPr marL="1371600" lvl="3" indent="0">
              <a:defRPr/>
            </a:pPr>
            <a:r>
              <a:rPr lang="en-US" sz="2800" b="1" dirty="0" smtClean="0">
                <a:solidFill>
                  <a:schemeClr val="accent2"/>
                </a:solidFill>
                <a:latin typeface="Georgia" pitchFamily="18" charset="0"/>
              </a:rPr>
              <a:t>		</a:t>
            </a:r>
            <a:r>
              <a:rPr lang="en-US" sz="2800" b="1" dirty="0" smtClean="0">
                <a:solidFill>
                  <a:srgbClr val="7030A0"/>
                </a:solidFill>
                <a:latin typeface="Georgia" pitchFamily="18" charset="0"/>
              </a:rPr>
              <a:t>to WORSHIP </a:t>
            </a:r>
            <a:endParaRPr lang="en-US" sz="2800" dirty="0" smtClean="0">
              <a:solidFill>
                <a:srgbClr val="7030A0"/>
              </a:solidFill>
              <a:latin typeface="Georgia" pitchFamily="18" charset="0"/>
            </a:endParaRPr>
          </a:p>
        </p:txBody>
      </p:sp>
      <p:pic>
        <p:nvPicPr>
          <p:cNvPr id="25605" name="Picture 2" descr="Hartford Institut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675" y="8285163"/>
            <a:ext cx="18288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57863" y="8759825"/>
            <a:ext cx="1017587" cy="231775"/>
          </a:xfrm>
          <a:prstGeom prst="rect">
            <a:avLst/>
          </a:prstGeom>
          <a:noFill/>
        </p:spPr>
        <p:txBody>
          <a:bodyPr wrap="none" tIns="0">
            <a:spAutoFit/>
          </a:bodyPr>
          <a:lstStyle/>
          <a:p>
            <a:pPr>
              <a:defRPr/>
            </a:pPr>
            <a:r>
              <a:rPr lang="en-US" sz="1200" dirty="0">
                <a:solidFill>
                  <a:schemeClr val="bg1">
                    <a:lumMod val="50000"/>
                  </a:schemeClr>
                </a:solidFill>
                <a:latin typeface="Segoe UI Semibold" pitchFamily="34" charset="0"/>
              </a:rPr>
              <a:t>D</a:t>
            </a:r>
            <a:r>
              <a:rPr lang="en-US" sz="800" dirty="0">
                <a:solidFill>
                  <a:schemeClr val="bg1">
                    <a:lumMod val="50000"/>
                  </a:schemeClr>
                </a:solidFill>
                <a:latin typeface="Segoe UI Semibold" pitchFamily="34" charset="0"/>
              </a:rPr>
              <a:t>AVID</a:t>
            </a:r>
            <a:r>
              <a:rPr lang="en-US" sz="1200" dirty="0">
                <a:solidFill>
                  <a:schemeClr val="bg1">
                    <a:lumMod val="50000"/>
                  </a:schemeClr>
                </a:solidFill>
                <a:latin typeface="Segoe UI Semibold" pitchFamily="34" charset="0"/>
              </a:rPr>
              <a:t> R</a:t>
            </a:r>
            <a:r>
              <a:rPr lang="en-US" sz="800" dirty="0">
                <a:solidFill>
                  <a:schemeClr val="bg1">
                    <a:lumMod val="50000"/>
                  </a:schemeClr>
                </a:solidFill>
                <a:latin typeface="Segoe UI Semibold" pitchFamily="34" charset="0"/>
              </a:rPr>
              <a:t>OOZEN</a:t>
            </a:r>
          </a:p>
        </p:txBody>
      </p:sp>
    </p:spTree>
    <p:extLst>
      <p:ext uri="{BB962C8B-B14F-4D97-AF65-F5344CB8AC3E}">
        <p14:creationId xmlns:p14="http://schemas.microsoft.com/office/powerpoint/2010/main" val="1690947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348343" y="39914"/>
            <a:ext cx="609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b="1" dirty="0">
                <a:solidFill>
                  <a:srgbClr val="9900CC"/>
                </a:solidFill>
                <a:latin typeface="Georgia" pitchFamily="18" charset="0"/>
              </a:rPr>
              <a:t>A Continued Increase in Innovative, Adaptive Worship</a:t>
            </a:r>
            <a:endParaRPr lang="en-US" sz="2200" dirty="0">
              <a:solidFill>
                <a:srgbClr val="9900CC"/>
              </a:solidFill>
              <a:latin typeface="Georgia" pitchFamily="18" charset="0"/>
            </a:endParaRPr>
          </a:p>
        </p:txBody>
      </p:sp>
      <p:pic>
        <p:nvPicPr>
          <p:cNvPr id="9219" name="Picture 4" descr="E:\------- Trend Pdfs\Figure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2374" y="914400"/>
            <a:ext cx="4702452" cy="4297680"/>
          </a:xfrm>
          <a:prstGeom prst="rect">
            <a:avLst/>
          </a:prstGeom>
          <a:noFill/>
          <a:ln w="25400">
            <a:solidFill>
              <a:srgbClr val="9900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127000" y="5334000"/>
            <a:ext cx="65532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b="1" dirty="0" smtClean="0">
                <a:latin typeface="Georgia" pitchFamily="18" charset="0"/>
                <a:sym typeface="Wingdings"/>
              </a:rPr>
              <a:t>‘</a:t>
            </a:r>
            <a:r>
              <a:rPr lang="en-US" sz="1600" b="1" i="1" dirty="0" smtClean="0">
                <a:latin typeface="Georgia" pitchFamily="18" charset="0"/>
                <a:sym typeface="Wingdings"/>
              </a:rPr>
              <a:t>Nowhere is the democratization of the sacred more evident than in the music sung in new paradigm churches.  It is populist, written by common people whose lives have been transformed.  And it is contemporary, drawing on the musical forms of popular culture.  Social movements, both secular and religious, have often been accompanied by a radical shift in musical expression.  Music reflects the deep unconscious structures of a culture, and correspondingly, the music of social movements signals discord with those routinized structures.  Movement music simultaneously symbolizes a break with the old and provides a source of cohesion for those choosing the new way.”</a:t>
            </a:r>
          </a:p>
          <a:p>
            <a:endParaRPr lang="en-US" sz="400" b="1" i="1" dirty="0" smtClean="0">
              <a:latin typeface="Georgia" pitchFamily="18" charset="0"/>
              <a:sym typeface="Wingdings"/>
            </a:endParaRPr>
          </a:p>
          <a:p>
            <a:r>
              <a:rPr lang="en-US" sz="1600" b="1" i="1" dirty="0" smtClean="0">
                <a:latin typeface="Georgia" pitchFamily="18" charset="0"/>
                <a:sym typeface="Wingdings"/>
              </a:rPr>
              <a:t>                  Reinventing American Protestantism:  Christianity </a:t>
            </a:r>
          </a:p>
          <a:p>
            <a:r>
              <a:rPr lang="en-US" sz="1600" b="1" i="1" dirty="0" smtClean="0">
                <a:latin typeface="Georgia" pitchFamily="18" charset="0"/>
                <a:sym typeface="Wingdings"/>
              </a:rPr>
              <a:t>                                       In the New Millennium, </a:t>
            </a:r>
            <a:r>
              <a:rPr lang="en-US" sz="1600" b="1" dirty="0" smtClean="0">
                <a:latin typeface="Georgia" pitchFamily="18" charset="0"/>
                <a:sym typeface="Wingdings"/>
              </a:rPr>
              <a:t>Donald E. Miller</a:t>
            </a:r>
            <a:endParaRPr lang="en-US" sz="1600" b="1" dirty="0">
              <a:latin typeface="Georgia" pitchFamily="18" charset="0"/>
            </a:endParaRPr>
          </a:p>
        </p:txBody>
      </p:sp>
    </p:spTree>
    <p:extLst>
      <p:ext uri="{BB962C8B-B14F-4D97-AF65-F5344CB8AC3E}">
        <p14:creationId xmlns:p14="http://schemas.microsoft.com/office/powerpoint/2010/main" val="3073372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353785" y="174079"/>
            <a:ext cx="609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b="1" dirty="0" smtClean="0">
                <a:solidFill>
                  <a:srgbClr val="9900CC"/>
                </a:solidFill>
                <a:latin typeface="Georgia" pitchFamily="18" charset="0"/>
              </a:rPr>
              <a:t>But It Is Really Innovative Worship That</a:t>
            </a:r>
          </a:p>
          <a:p>
            <a:pPr algn="ctr"/>
            <a:r>
              <a:rPr lang="en-US" sz="2200" b="1" dirty="0" smtClean="0">
                <a:solidFill>
                  <a:srgbClr val="9900CC"/>
                </a:solidFill>
                <a:latin typeface="Georgia" pitchFamily="18" charset="0"/>
              </a:rPr>
              <a:t>Pays The Strongest Vitality Dividend</a:t>
            </a:r>
            <a:endParaRPr lang="en-US" sz="2200" dirty="0">
              <a:solidFill>
                <a:srgbClr val="9900CC"/>
              </a:solidFill>
              <a:latin typeface="Georgia" pitchFamily="18" charset="0"/>
            </a:endParaRPr>
          </a:p>
        </p:txBody>
      </p:sp>
      <p:pic>
        <p:nvPicPr>
          <p:cNvPr id="9220" name="Picture 6" descr="E:\------- Trend Pdfs\Figure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093" y="1066800"/>
            <a:ext cx="5304871" cy="4846320"/>
          </a:xfrm>
          <a:prstGeom prst="rect">
            <a:avLst/>
          </a:prstGeom>
          <a:noFill/>
          <a:ln w="25400">
            <a:solidFill>
              <a:srgbClr val="9900CC"/>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1"/>
          <p:cNvSpPr>
            <a:spLocks noChangeArrowheads="1"/>
          </p:cNvSpPr>
          <p:nvPr/>
        </p:nvSpPr>
        <p:spPr bwMode="auto">
          <a:xfrm>
            <a:off x="174171" y="6172200"/>
            <a:ext cx="6553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itchFamily="2" charset="2"/>
              <a:buChar char="l"/>
            </a:pPr>
            <a:r>
              <a:rPr lang="en-US" b="1" dirty="0" smtClean="0">
                <a:latin typeface="Georgia" pitchFamily="18" charset="0"/>
                <a:sym typeface="Wingdings"/>
              </a:rPr>
              <a:t>Think for a moment – What is the most magnificent &amp; inspirational worship service you have ever experienced?</a:t>
            </a:r>
          </a:p>
          <a:p>
            <a:pPr marL="342900" indent="-342900">
              <a:buFont typeface="Wingdings" pitchFamily="2" charset="2"/>
              <a:buChar char="l"/>
            </a:pPr>
            <a:endParaRPr lang="en-US" sz="800" b="1" dirty="0" smtClean="0">
              <a:latin typeface="Georgia" pitchFamily="18" charset="0"/>
              <a:sym typeface="Wingdings"/>
            </a:endParaRPr>
          </a:p>
          <a:p>
            <a:pPr marL="342900" indent="-342900">
              <a:buFont typeface="Wingdings" pitchFamily="2" charset="2"/>
              <a:buChar char="l"/>
            </a:pPr>
            <a:r>
              <a:rPr lang="en-US" b="1" dirty="0" smtClean="0">
                <a:latin typeface="Georgia" pitchFamily="18" charset="0"/>
                <a:sym typeface="Wingdings"/>
              </a:rPr>
              <a:t>Would your worship attendance increase if every service was like this?  Would the depth of your spiritual commitment deepen?</a:t>
            </a:r>
          </a:p>
          <a:p>
            <a:pPr marL="342900" indent="-342900">
              <a:buFont typeface="Wingdings" pitchFamily="2" charset="2"/>
              <a:buChar char="l"/>
            </a:pPr>
            <a:endParaRPr lang="en-US" sz="800" b="1" dirty="0" smtClean="0">
              <a:latin typeface="Georgia" pitchFamily="18" charset="0"/>
              <a:sym typeface="Wingdings"/>
            </a:endParaRPr>
          </a:p>
          <a:p>
            <a:pPr marL="285750" indent="-285750">
              <a:buFont typeface="Wingdings" pitchFamily="2" charset="2"/>
              <a:buChar char="l"/>
            </a:pPr>
            <a:r>
              <a:rPr lang="en-US" b="1" dirty="0" smtClean="0">
                <a:latin typeface="Georgia" pitchFamily="18" charset="0"/>
                <a:sym typeface="Wingdings"/>
              </a:rPr>
              <a:t>What kind of worship might do the same things for</a:t>
            </a:r>
          </a:p>
          <a:p>
            <a:r>
              <a:rPr lang="en-US" b="1" dirty="0">
                <a:latin typeface="Georgia" pitchFamily="18" charset="0"/>
                <a:sym typeface="Wingdings"/>
              </a:rPr>
              <a:t> </a:t>
            </a:r>
            <a:r>
              <a:rPr lang="en-US" b="1" dirty="0" smtClean="0">
                <a:latin typeface="Georgia" pitchFamily="18" charset="0"/>
                <a:sym typeface="Wingdings"/>
              </a:rPr>
              <a:t>    your kids/ grand children/ nieces or nephews?</a:t>
            </a:r>
            <a:endParaRPr lang="en-US" dirty="0">
              <a:latin typeface="Georgia" pitchFamily="18" charset="0"/>
            </a:endParaRPr>
          </a:p>
        </p:txBody>
      </p:sp>
    </p:spTree>
    <p:extLst>
      <p:ext uri="{BB962C8B-B14F-4D97-AF65-F5344CB8AC3E}">
        <p14:creationId xmlns:p14="http://schemas.microsoft.com/office/powerpoint/2010/main" val="3073372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alpha val="67000"/>
          </a:srgbClr>
        </a:solidFill>
        <a:effectLst/>
      </p:bgPr>
    </p:bg>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2343150" y="8326438"/>
            <a:ext cx="21717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9pPr>
          </a:lstStyle>
          <a:p>
            <a:pPr algn="ctr">
              <a:buClrTx/>
              <a:buFontTx/>
              <a:buNone/>
            </a:pPr>
            <a:endParaRPr lang="en-US" sz="1400">
              <a:solidFill>
                <a:srgbClr val="FFFFFF"/>
              </a:solidFill>
            </a:endParaRPr>
          </a:p>
        </p:txBody>
      </p:sp>
      <p:sp>
        <p:nvSpPr>
          <p:cNvPr id="9218" name="Text Box 2"/>
          <p:cNvSpPr txBox="1">
            <a:spLocks noChangeArrowheads="1"/>
          </p:cNvSpPr>
          <p:nvPr/>
        </p:nvSpPr>
        <p:spPr bwMode="auto">
          <a:xfrm>
            <a:off x="342900" y="8326438"/>
            <a:ext cx="16002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9pPr>
          </a:lstStyle>
          <a:p>
            <a:pPr>
              <a:buClrTx/>
              <a:buFontTx/>
              <a:buNone/>
            </a:pPr>
            <a:endParaRPr lang="en-US" sz="1400">
              <a:solidFill>
                <a:srgbClr val="FFFFFF"/>
              </a:solidFill>
            </a:endParaRPr>
          </a:p>
        </p:txBody>
      </p:sp>
      <p:sp>
        <p:nvSpPr>
          <p:cNvPr id="9219" name="Rectangle 3"/>
          <p:cNvSpPr>
            <a:spLocks noGrp="1" noChangeArrowheads="1"/>
          </p:cNvSpPr>
          <p:nvPr>
            <p:ph type="title"/>
          </p:nvPr>
        </p:nvSpPr>
        <p:spPr>
          <a:xfrm>
            <a:off x="152400" y="3276600"/>
            <a:ext cx="2286000" cy="2224088"/>
          </a:xfrm>
          <a:ln/>
        </p:spPr>
        <p:txBody>
          <a:bodyPr>
            <a:normAutofit fontScale="90000"/>
          </a:bodyPr>
          <a:lstStyle/>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chemeClr val="bg1"/>
                </a:solidFill>
                <a:latin typeface="Georgia" pitchFamily="18" charset="0"/>
              </a:rPr>
              <a:t>Continuing </a:t>
            </a:r>
            <a:br>
              <a:rPr lang="en-US" sz="2800" b="1" dirty="0">
                <a:solidFill>
                  <a:schemeClr val="bg1"/>
                </a:solidFill>
                <a:latin typeface="Georgia" pitchFamily="18" charset="0"/>
              </a:rPr>
            </a:br>
            <a:r>
              <a:rPr lang="en-US" sz="3800" b="1" dirty="0">
                <a:solidFill>
                  <a:schemeClr val="bg1"/>
                </a:solidFill>
                <a:latin typeface="Georgia" pitchFamily="18" charset="0"/>
              </a:rPr>
              <a:t>High </a:t>
            </a:r>
            <a:br>
              <a:rPr lang="en-US" sz="3800" b="1" dirty="0">
                <a:solidFill>
                  <a:schemeClr val="bg1"/>
                </a:solidFill>
                <a:latin typeface="Georgia" pitchFamily="18" charset="0"/>
              </a:rPr>
            </a:br>
            <a:r>
              <a:rPr lang="en-US" sz="3800" b="1" dirty="0">
                <a:solidFill>
                  <a:schemeClr val="bg1"/>
                </a:solidFill>
                <a:latin typeface="Georgia" pitchFamily="18" charset="0"/>
              </a:rPr>
              <a:t>Levels </a:t>
            </a:r>
            <a:r>
              <a:rPr lang="en-US" sz="2800" b="1" dirty="0">
                <a:solidFill>
                  <a:schemeClr val="bg1"/>
                </a:solidFill>
                <a:latin typeface="Georgia" pitchFamily="18" charset="0"/>
              </a:rPr>
              <a:t>of</a:t>
            </a:r>
            <a:r>
              <a:rPr lang="en-US" sz="3800" b="1" dirty="0">
                <a:solidFill>
                  <a:schemeClr val="bg1"/>
                </a:solidFill>
                <a:latin typeface="Georgia" pitchFamily="18" charset="0"/>
              </a:rPr>
              <a:t> </a:t>
            </a:r>
            <a:br>
              <a:rPr lang="en-US" sz="3800" b="1" dirty="0">
                <a:solidFill>
                  <a:schemeClr val="bg1"/>
                </a:solidFill>
                <a:latin typeface="Georgia" pitchFamily="18" charset="0"/>
              </a:rPr>
            </a:br>
            <a:r>
              <a:rPr lang="en-US" sz="3800" b="1" dirty="0">
                <a:solidFill>
                  <a:schemeClr val="bg1"/>
                </a:solidFill>
                <a:latin typeface="Georgia" pitchFamily="18" charset="0"/>
              </a:rPr>
              <a:t>Conflict</a:t>
            </a:r>
          </a:p>
        </p:txBody>
      </p:sp>
      <p:sp>
        <p:nvSpPr>
          <p:cNvPr id="9223" name="Rectangle 7"/>
          <p:cNvSpPr>
            <a:spLocks noChangeArrowheads="1"/>
          </p:cNvSpPr>
          <p:nvPr/>
        </p:nvSpPr>
        <p:spPr bwMode="auto">
          <a:xfrm>
            <a:off x="228600" y="2438400"/>
            <a:ext cx="6858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222" name="Object 6"/>
          <p:cNvGraphicFramePr>
            <a:graphicFrameLocks noChangeAspect="1"/>
          </p:cNvGraphicFramePr>
          <p:nvPr/>
        </p:nvGraphicFramePr>
        <p:xfrm>
          <a:off x="2438400" y="1676400"/>
          <a:ext cx="4191000" cy="4229100"/>
        </p:xfrm>
        <a:graphic>
          <a:graphicData uri="http://schemas.openxmlformats.org/presentationml/2006/ole">
            <mc:AlternateContent xmlns:mc="http://schemas.openxmlformats.org/markup-compatibility/2006">
              <mc:Choice xmlns:v="urn:schemas-microsoft-com:vml" Requires="v">
                <p:oleObj spid="_x0000_s1051" name="Chart" r:id="rId4" imgW="3676650" imgH="4219575" progId="MSGraph.Chart.8">
                  <p:embed/>
                </p:oleObj>
              </mc:Choice>
              <mc:Fallback>
                <p:oleObj name="Chart" r:id="rId4" imgW="3676650" imgH="4219575"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676400"/>
                        <a:ext cx="4191000" cy="422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4" name="Text Box 8"/>
          <p:cNvSpPr txBox="1">
            <a:spLocks noChangeArrowheads="1"/>
          </p:cNvSpPr>
          <p:nvPr/>
        </p:nvSpPr>
        <p:spPr bwMode="auto">
          <a:xfrm>
            <a:off x="2514600" y="533400"/>
            <a:ext cx="4038600" cy="1143000"/>
          </a:xfrm>
          <a:prstGeom prst="rect">
            <a:avLst/>
          </a:prstGeom>
          <a:solidFill>
            <a:schemeClr val="bg1"/>
          </a:solidFill>
          <a:ln>
            <a:noFill/>
          </a:ln>
        </p:spPr>
        <p:txBody>
          <a:bodyPr/>
          <a:lstStyle/>
          <a:p>
            <a:pPr algn="ctr"/>
            <a:r>
              <a:rPr lang="en-US" sz="2400" b="1" dirty="0">
                <a:solidFill>
                  <a:srgbClr val="C00000"/>
                </a:solidFill>
                <a:latin typeface="Palatino Linotype" pitchFamily="18" charset="0"/>
              </a:rPr>
              <a:t>Conflict In One or More of Four Key Areas* in Past Five Years</a:t>
            </a:r>
          </a:p>
          <a:p>
            <a:pPr algn="ctr"/>
            <a:endParaRPr lang="en-US" sz="2400" dirty="0">
              <a:solidFill>
                <a:schemeClr val="bg2"/>
              </a:solidFill>
              <a:latin typeface="Palatino Linotype" pitchFamily="18" charset="0"/>
            </a:endParaRPr>
          </a:p>
        </p:txBody>
      </p:sp>
      <p:sp>
        <p:nvSpPr>
          <p:cNvPr id="9225" name="Text Box 9"/>
          <p:cNvSpPr txBox="1">
            <a:spLocks noChangeArrowheads="1"/>
          </p:cNvSpPr>
          <p:nvPr/>
        </p:nvSpPr>
        <p:spPr bwMode="auto">
          <a:xfrm>
            <a:off x="3048000" y="6172200"/>
            <a:ext cx="3552371" cy="266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Ins="0"/>
          <a:lstStyle/>
          <a:p>
            <a:endParaRPr lang="en-US" sz="2000" b="1" dirty="0">
              <a:solidFill>
                <a:schemeClr val="bg2"/>
              </a:solidFill>
              <a:latin typeface="Palatino Linotype" pitchFamily="18" charset="0"/>
            </a:endParaRPr>
          </a:p>
          <a:p>
            <a:r>
              <a:rPr lang="en-US" sz="2400" b="1" dirty="0">
                <a:solidFill>
                  <a:srgbClr val="C00000"/>
                </a:solidFill>
                <a:latin typeface="Palatino Linotype" pitchFamily="18" charset="0"/>
              </a:rPr>
              <a:t>*Four Key Areas:</a:t>
            </a:r>
          </a:p>
          <a:p>
            <a:r>
              <a:rPr lang="en-US" sz="2000" b="1" dirty="0">
                <a:solidFill>
                  <a:srgbClr val="C00000"/>
                </a:solidFill>
                <a:latin typeface="Palatino Linotype" pitchFamily="18" charset="0"/>
              </a:rPr>
              <a:t>	</a:t>
            </a:r>
            <a:r>
              <a:rPr lang="en-US" sz="2000" b="1" dirty="0" smtClean="0">
                <a:solidFill>
                  <a:srgbClr val="C00000"/>
                </a:solidFill>
                <a:latin typeface="Palatino Linotype" pitchFamily="18" charset="0"/>
              </a:rPr>
              <a:t> </a:t>
            </a:r>
            <a:r>
              <a:rPr lang="en-US" sz="2000" b="1" dirty="0" smtClean="0">
                <a:solidFill>
                  <a:srgbClr val="C00000"/>
                </a:solidFill>
                <a:latin typeface="WP TypographicSymbols" pitchFamily="2" charset="0"/>
                <a:sym typeface="Wingdings"/>
              </a:rPr>
              <a:t></a:t>
            </a:r>
            <a:r>
              <a:rPr lang="en-US" sz="2000" b="1" dirty="0" smtClean="0">
                <a:solidFill>
                  <a:srgbClr val="C00000"/>
                </a:solidFill>
                <a:latin typeface="WP TypographicSymbols" pitchFamily="2" charset="0"/>
              </a:rPr>
              <a:t> </a:t>
            </a:r>
            <a:r>
              <a:rPr lang="en-US" sz="2400" b="1" dirty="0">
                <a:solidFill>
                  <a:srgbClr val="C00000"/>
                </a:solidFill>
                <a:latin typeface="Palatino Linotype" pitchFamily="18" charset="0"/>
              </a:rPr>
              <a:t>W</a:t>
            </a:r>
            <a:r>
              <a:rPr lang="en-US" sz="2000" b="1" dirty="0">
                <a:solidFill>
                  <a:srgbClr val="C00000"/>
                </a:solidFill>
                <a:latin typeface="Palatino Linotype" pitchFamily="18" charset="0"/>
              </a:rPr>
              <a:t>orship</a:t>
            </a:r>
          </a:p>
          <a:p>
            <a:r>
              <a:rPr lang="en-US" sz="2000" b="1" dirty="0">
                <a:solidFill>
                  <a:srgbClr val="C00000"/>
                </a:solidFill>
                <a:latin typeface="Palatino Linotype" pitchFamily="18" charset="0"/>
              </a:rPr>
              <a:t>	</a:t>
            </a:r>
            <a:r>
              <a:rPr lang="en-US" sz="2000" b="1" dirty="0">
                <a:solidFill>
                  <a:srgbClr val="C00000"/>
                </a:solidFill>
                <a:latin typeface="WP TypographicSymbols" pitchFamily="2" charset="0"/>
                <a:sym typeface="Wingdings"/>
              </a:rPr>
              <a:t> </a:t>
            </a:r>
            <a:r>
              <a:rPr lang="en-US" sz="2000" b="1" dirty="0" smtClean="0">
                <a:solidFill>
                  <a:srgbClr val="C00000"/>
                </a:solidFill>
                <a:latin typeface="WP TypographicSymbols" pitchFamily="2" charset="0"/>
                <a:sym typeface="Wingdings"/>
              </a:rPr>
              <a:t> </a:t>
            </a:r>
            <a:r>
              <a:rPr lang="en-US" sz="2400" b="1" dirty="0" smtClean="0">
                <a:solidFill>
                  <a:srgbClr val="C00000"/>
                </a:solidFill>
                <a:latin typeface="Palatino Linotype" pitchFamily="18" charset="0"/>
              </a:rPr>
              <a:t>F</a:t>
            </a:r>
            <a:r>
              <a:rPr lang="en-US" sz="2000" b="1" dirty="0" smtClean="0">
                <a:solidFill>
                  <a:srgbClr val="C00000"/>
                </a:solidFill>
                <a:latin typeface="Palatino Linotype" pitchFamily="18" charset="0"/>
              </a:rPr>
              <a:t>inances</a:t>
            </a:r>
            <a:endParaRPr lang="en-US" sz="2000" b="1" dirty="0">
              <a:solidFill>
                <a:srgbClr val="C00000"/>
              </a:solidFill>
              <a:latin typeface="Palatino Linotype" pitchFamily="18" charset="0"/>
            </a:endParaRPr>
          </a:p>
          <a:p>
            <a:r>
              <a:rPr lang="en-US" sz="2000" b="1" dirty="0">
                <a:solidFill>
                  <a:srgbClr val="C00000"/>
                </a:solidFill>
                <a:latin typeface="Palatino Linotype" pitchFamily="18" charset="0"/>
              </a:rPr>
              <a:t>	</a:t>
            </a:r>
            <a:r>
              <a:rPr lang="en-US" sz="2000" b="1" dirty="0">
                <a:solidFill>
                  <a:srgbClr val="C00000"/>
                </a:solidFill>
                <a:latin typeface="WP TypographicSymbols" pitchFamily="2" charset="0"/>
                <a:sym typeface="Wingdings"/>
              </a:rPr>
              <a:t> </a:t>
            </a:r>
            <a:r>
              <a:rPr lang="en-US" sz="2000" b="1" dirty="0" smtClean="0">
                <a:solidFill>
                  <a:srgbClr val="C00000"/>
                </a:solidFill>
                <a:latin typeface="WP TypographicSymbols" pitchFamily="2" charset="0"/>
                <a:sym typeface="Wingdings"/>
              </a:rPr>
              <a:t></a:t>
            </a:r>
            <a:r>
              <a:rPr lang="en-US" sz="2000" b="1" dirty="0">
                <a:solidFill>
                  <a:srgbClr val="C00000"/>
                </a:solidFill>
                <a:latin typeface="WP TypographicSymbols" pitchFamily="2" charset="0"/>
                <a:sym typeface="Wingdings"/>
              </a:rPr>
              <a:t> </a:t>
            </a:r>
            <a:r>
              <a:rPr lang="en-US" sz="2400" b="1" dirty="0" smtClean="0">
                <a:solidFill>
                  <a:srgbClr val="C00000"/>
                </a:solidFill>
                <a:latin typeface="Palatino Linotype" pitchFamily="18" charset="0"/>
              </a:rPr>
              <a:t>P</a:t>
            </a:r>
            <a:r>
              <a:rPr lang="en-US" sz="2000" b="1" dirty="0" smtClean="0">
                <a:solidFill>
                  <a:srgbClr val="C00000"/>
                </a:solidFill>
                <a:latin typeface="Palatino Linotype" pitchFamily="18" charset="0"/>
              </a:rPr>
              <a:t>rogram </a:t>
            </a:r>
            <a:r>
              <a:rPr lang="en-US" sz="2000" b="1" dirty="0">
                <a:solidFill>
                  <a:srgbClr val="C00000"/>
                </a:solidFill>
                <a:latin typeface="Palatino Linotype" pitchFamily="18" charset="0"/>
              </a:rPr>
              <a:t>Priorities</a:t>
            </a:r>
          </a:p>
          <a:p>
            <a:r>
              <a:rPr lang="en-US" sz="2000" b="1" dirty="0">
                <a:solidFill>
                  <a:srgbClr val="C00000"/>
                </a:solidFill>
                <a:latin typeface="Palatino Linotype" pitchFamily="18" charset="0"/>
              </a:rPr>
              <a:t>	</a:t>
            </a:r>
            <a:r>
              <a:rPr lang="en-US" sz="2000" b="1" dirty="0">
                <a:solidFill>
                  <a:srgbClr val="C00000"/>
                </a:solidFill>
                <a:latin typeface="WP TypographicSymbols" pitchFamily="2" charset="0"/>
                <a:sym typeface="Wingdings"/>
              </a:rPr>
              <a:t>  </a:t>
            </a:r>
            <a:r>
              <a:rPr lang="en-US" sz="2400" b="1" dirty="0" smtClean="0">
                <a:solidFill>
                  <a:srgbClr val="C00000"/>
                </a:solidFill>
                <a:latin typeface="Palatino Linotype" pitchFamily="18" charset="0"/>
              </a:rPr>
              <a:t>L</a:t>
            </a:r>
            <a:r>
              <a:rPr lang="en-US" sz="2000" b="1" dirty="0" smtClean="0">
                <a:solidFill>
                  <a:srgbClr val="C00000"/>
                </a:solidFill>
                <a:latin typeface="Palatino Linotype" pitchFamily="18" charset="0"/>
              </a:rPr>
              <a:t>eadership</a:t>
            </a:r>
            <a:endParaRPr lang="en-US" sz="2000" b="1" dirty="0">
              <a:solidFill>
                <a:srgbClr val="C00000"/>
              </a:solidFill>
              <a:latin typeface="Palatino Linotype" pitchFamily="18" charset="0"/>
            </a:endParaRPr>
          </a:p>
          <a:p>
            <a:pPr algn="r"/>
            <a:endParaRPr lang="en-US" sz="2000" b="1" dirty="0">
              <a:solidFill>
                <a:schemeClr val="bg2"/>
              </a:solidFill>
              <a:latin typeface="Palatino Linotype" pitchFamily="18" charset="0"/>
            </a:endParaRPr>
          </a:p>
          <a:p>
            <a:pPr algn="ctr"/>
            <a:endParaRPr lang="en-US" sz="2000" dirty="0">
              <a:solidFill>
                <a:schemeClr val="bg2"/>
              </a:solidFill>
              <a:latin typeface="Palatino Linotype" pitchFamily="18" charset="0"/>
            </a:endParaRPr>
          </a:p>
        </p:txBody>
      </p:sp>
    </p:spTree>
    <p:extLst>
      <p:ext uri="{BB962C8B-B14F-4D97-AF65-F5344CB8AC3E}">
        <p14:creationId xmlns:p14="http://schemas.microsoft.com/office/powerpoint/2010/main" val="33387773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E:\------- Trend Pdfs\Figure 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71" y="381000"/>
            <a:ext cx="943254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004" y="4953000"/>
            <a:ext cx="6868612" cy="369332"/>
          </a:xfrm>
          <a:prstGeom prst="rect">
            <a:avLst/>
          </a:prstGeom>
          <a:noFill/>
        </p:spPr>
        <p:txBody>
          <a:bodyPr wrap="none" rtlCol="0">
            <a:spAutoFit/>
          </a:bodyPr>
          <a:lstStyle/>
          <a:p>
            <a:r>
              <a:rPr lang="en-US" dirty="0" smtClean="0">
                <a:solidFill>
                  <a:schemeClr val="accent3">
                    <a:lumMod val="75000"/>
                  </a:schemeClr>
                </a:solidFill>
                <a:sym typeface="Wingdings"/>
              </a:rPr>
              <a:t>  </a:t>
            </a:r>
            <a:r>
              <a:rPr lang="en-US" b="1" dirty="0" smtClean="0">
                <a:solidFill>
                  <a:schemeClr val="accent3">
                    <a:lumMod val="75000"/>
                  </a:schemeClr>
                </a:solidFill>
                <a:sym typeface="Wingdings"/>
              </a:rPr>
              <a:t>No Conflict         </a:t>
            </a:r>
            <a:r>
              <a:rPr lang="en-US" dirty="0" smtClean="0">
                <a:solidFill>
                  <a:srgbClr val="DEA900"/>
                </a:solidFill>
                <a:sym typeface="Wingdings"/>
              </a:rPr>
              <a:t>  </a:t>
            </a:r>
            <a:r>
              <a:rPr lang="en-US" b="1" dirty="0" smtClean="0">
                <a:solidFill>
                  <a:srgbClr val="DEA900"/>
                </a:solidFill>
                <a:sym typeface="Wingdings"/>
              </a:rPr>
              <a:t>Some Minor Conflict      </a:t>
            </a:r>
            <a:r>
              <a:rPr lang="en-US" dirty="0" smtClean="0">
                <a:solidFill>
                  <a:srgbClr val="FF0000"/>
                </a:solidFill>
                <a:sym typeface="Wingdings"/>
              </a:rPr>
              <a:t>  </a:t>
            </a:r>
            <a:r>
              <a:rPr lang="en-US" b="1" dirty="0" smtClean="0">
                <a:solidFill>
                  <a:srgbClr val="FF0000"/>
                </a:solidFill>
                <a:sym typeface="Wingdings"/>
              </a:rPr>
              <a:t>Some Serious Conflict</a:t>
            </a:r>
            <a:endParaRPr lang="en-US" b="1" dirty="0">
              <a:solidFill>
                <a:srgbClr val="FF0000"/>
              </a:solidFill>
            </a:endParaRPr>
          </a:p>
        </p:txBody>
      </p:sp>
      <p:sp>
        <p:nvSpPr>
          <p:cNvPr id="3" name="TextBox 2"/>
          <p:cNvSpPr txBox="1"/>
          <p:nvPr/>
        </p:nvSpPr>
        <p:spPr>
          <a:xfrm>
            <a:off x="-148770" y="381000"/>
            <a:ext cx="7159170" cy="830997"/>
          </a:xfrm>
          <a:prstGeom prst="rect">
            <a:avLst/>
          </a:prstGeom>
          <a:solidFill>
            <a:schemeClr val="bg1"/>
          </a:solidFill>
        </p:spPr>
        <p:txBody>
          <a:bodyPr wrap="square" rtlCol="0">
            <a:spAutoFit/>
          </a:bodyPr>
          <a:lstStyle/>
          <a:p>
            <a:pPr algn="ctr"/>
            <a:r>
              <a:rPr lang="en-US" sz="2400" b="1" dirty="0" smtClean="0">
                <a:solidFill>
                  <a:srgbClr val="CC0000"/>
                </a:solidFill>
                <a:latin typeface="Arial Narrow" pitchFamily="34" charset="0"/>
              </a:rPr>
              <a:t>Conflict </a:t>
            </a:r>
            <a:r>
              <a:rPr lang="en-US" sz="2400" b="1" dirty="0">
                <a:solidFill>
                  <a:srgbClr val="CC0000"/>
                </a:solidFill>
                <a:latin typeface="Arial Narrow" pitchFamily="34" charset="0"/>
              </a:rPr>
              <a:t>Typically Thought Of As, And Can In Fact Be</a:t>
            </a:r>
          </a:p>
          <a:p>
            <a:pPr algn="ctr"/>
            <a:r>
              <a:rPr lang="en-US" sz="2400" b="1" dirty="0">
                <a:solidFill>
                  <a:srgbClr val="CC0000"/>
                </a:solidFill>
                <a:latin typeface="Arial Narrow" pitchFamily="34" charset="0"/>
              </a:rPr>
              <a:t>A Bad </a:t>
            </a:r>
            <a:r>
              <a:rPr lang="en-US" sz="2400" b="1" dirty="0" smtClean="0">
                <a:solidFill>
                  <a:srgbClr val="CC0000"/>
                </a:solidFill>
                <a:latin typeface="Arial Narrow" pitchFamily="34" charset="0"/>
              </a:rPr>
              <a:t>Thing</a:t>
            </a:r>
            <a:endParaRPr lang="en-US" sz="2400" dirty="0"/>
          </a:p>
        </p:txBody>
      </p:sp>
      <p:sp>
        <p:nvSpPr>
          <p:cNvPr id="4" name="Rectangle 2"/>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30164968"/>
              </p:ext>
            </p:extLst>
          </p:nvPr>
        </p:nvGraphicFramePr>
        <p:xfrm>
          <a:off x="1198968" y="5562600"/>
          <a:ext cx="4460064" cy="3749040"/>
        </p:xfrm>
        <a:graphic>
          <a:graphicData uri="http://schemas.openxmlformats.org/presentationml/2006/ole">
            <mc:AlternateContent xmlns:mc="http://schemas.openxmlformats.org/markup-compatibility/2006">
              <mc:Choice xmlns:v="urn:schemas-microsoft-com:vml" Requires="v">
                <p:oleObj spid="_x0000_s5146" name="Chart" r:id="rId5" imgW="2638425" imgH="2219325" progId="MSGraph.Chart.8">
                  <p:embed/>
                </p:oleObj>
              </mc:Choice>
              <mc:Fallback>
                <p:oleObj name="Chart" r:id="rId5" imgW="2638425" imgH="2219325" progId="MSGraph.Chart.8">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8968" y="5562600"/>
                        <a:ext cx="4460064" cy="3749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99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8343" y="39914"/>
            <a:ext cx="609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b="1" dirty="0" smtClean="0">
                <a:solidFill>
                  <a:srgbClr val="C00000"/>
                </a:solidFill>
                <a:latin typeface="Georgia" pitchFamily="18" charset="0"/>
              </a:rPr>
              <a:t>But The Most Significant Implication of Conflict for Congregations Today</a:t>
            </a:r>
          </a:p>
          <a:p>
            <a:pPr algn="ctr"/>
            <a:r>
              <a:rPr lang="en-US" sz="2200" b="1" dirty="0" smtClean="0">
                <a:solidFill>
                  <a:srgbClr val="C00000"/>
                </a:solidFill>
                <a:latin typeface="Georgia" pitchFamily="18" charset="0"/>
              </a:rPr>
              <a:t>Is Conflicts Relationship To </a:t>
            </a:r>
            <a:r>
              <a:rPr lang="en-US" sz="2800" b="1" i="1" dirty="0" smtClean="0">
                <a:solidFill>
                  <a:srgbClr val="C00000"/>
                </a:solidFill>
                <a:latin typeface="Georgia" pitchFamily="18" charset="0"/>
              </a:rPr>
              <a:t>CHANGE</a:t>
            </a:r>
            <a:endParaRPr lang="en-US" sz="2800" i="1" dirty="0">
              <a:solidFill>
                <a:srgbClr val="C00000"/>
              </a:solidFill>
              <a:latin typeface="Georgia" pitchFamily="18" charset="0"/>
            </a:endParaRPr>
          </a:p>
        </p:txBody>
      </p:sp>
      <p:sp>
        <p:nvSpPr>
          <p:cNvPr id="3" name="Rectangle 2"/>
          <p:cNvSpPr>
            <a:spLocks noChangeArrowheads="1"/>
          </p:cNvSpPr>
          <p:nvPr/>
        </p:nvSpPr>
        <p:spPr bwMode="auto">
          <a:xfrm>
            <a:off x="0" y="1240243"/>
            <a:ext cx="320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b="1" dirty="0" smtClean="0">
                <a:solidFill>
                  <a:srgbClr val="006600"/>
                </a:solidFill>
                <a:latin typeface="Georgia" pitchFamily="18" charset="0"/>
                <a:sym typeface="Wingdings 2"/>
              </a:rPr>
              <a:t> </a:t>
            </a:r>
            <a:r>
              <a:rPr lang="en-US" b="1" dirty="0" smtClean="0">
                <a:solidFill>
                  <a:srgbClr val="006600"/>
                </a:solidFill>
                <a:latin typeface="Georgia" pitchFamily="18" charset="0"/>
              </a:rPr>
              <a:t>Vitality and Growth </a:t>
            </a:r>
          </a:p>
          <a:p>
            <a:pPr algn="ctr"/>
            <a:r>
              <a:rPr lang="en-US" b="1" dirty="0" smtClean="0">
                <a:solidFill>
                  <a:srgbClr val="006600"/>
                </a:solidFill>
                <a:latin typeface="Georgia" pitchFamily="18" charset="0"/>
              </a:rPr>
              <a:t>Typically Require Change</a:t>
            </a:r>
            <a:endParaRPr lang="en-US" dirty="0">
              <a:solidFill>
                <a:srgbClr val="006600"/>
              </a:solidFill>
              <a:latin typeface="Georgia" pitchFamily="18" charset="0"/>
            </a:endParaRPr>
          </a:p>
        </p:txBody>
      </p:sp>
      <p:sp>
        <p:nvSpPr>
          <p:cNvPr id="6" name="Rectangle 5"/>
          <p:cNvSpPr>
            <a:spLocks noChangeArrowheads="1"/>
          </p:cNvSpPr>
          <p:nvPr/>
        </p:nvSpPr>
        <p:spPr bwMode="auto">
          <a:xfrm>
            <a:off x="3505200" y="2144381"/>
            <a:ext cx="320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b="1" dirty="0" smtClean="0">
                <a:solidFill>
                  <a:srgbClr val="C00000"/>
                </a:solidFill>
                <a:latin typeface="Georgia" pitchFamily="18" charset="0"/>
                <a:sym typeface="Wingdings 2"/>
              </a:rPr>
              <a:t> </a:t>
            </a:r>
            <a:r>
              <a:rPr lang="en-US" sz="2000" b="1" dirty="0" smtClean="0">
                <a:solidFill>
                  <a:srgbClr val="C00000"/>
                </a:solidFill>
                <a:latin typeface="Georgia" pitchFamily="18" charset="0"/>
              </a:rPr>
              <a:t>Change Typically</a:t>
            </a:r>
          </a:p>
          <a:p>
            <a:pPr algn="r"/>
            <a:r>
              <a:rPr lang="en-US" sz="2000" b="1" dirty="0" smtClean="0">
                <a:solidFill>
                  <a:srgbClr val="C00000"/>
                </a:solidFill>
                <a:latin typeface="Georgia" pitchFamily="18" charset="0"/>
              </a:rPr>
              <a:t>Produces Conflict</a:t>
            </a:r>
            <a:endParaRPr lang="en-US" sz="2000" dirty="0">
              <a:solidFill>
                <a:srgbClr val="C00000"/>
              </a:solidFill>
              <a:latin typeface="Georgia" pitchFamily="18" charset="0"/>
            </a:endParaRPr>
          </a:p>
        </p:txBody>
      </p:sp>
      <p:sp>
        <p:nvSpPr>
          <p:cNvPr id="7" name="Rectangle 6"/>
          <p:cNvSpPr>
            <a:spLocks noChangeArrowheads="1"/>
          </p:cNvSpPr>
          <p:nvPr/>
        </p:nvSpPr>
        <p:spPr bwMode="auto">
          <a:xfrm>
            <a:off x="76200" y="5105400"/>
            <a:ext cx="320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6600"/>
                </a:solidFill>
                <a:latin typeface="Georgia" pitchFamily="18" charset="0"/>
                <a:sym typeface="Wingdings 2"/>
              </a:rPr>
              <a:t> </a:t>
            </a:r>
            <a:r>
              <a:rPr lang="en-US" sz="2000" b="1" dirty="0" smtClean="0">
                <a:solidFill>
                  <a:srgbClr val="006600"/>
                </a:solidFill>
                <a:latin typeface="Georgia" pitchFamily="18" charset="0"/>
              </a:rPr>
              <a:t>Vitality and Growth Typically Require Managing Conflict</a:t>
            </a:r>
            <a:endParaRPr lang="en-US" sz="2000" dirty="0">
              <a:solidFill>
                <a:srgbClr val="006600"/>
              </a:solidFill>
              <a:latin typeface="Georgia" pitchFamily="18" charset="0"/>
            </a:endParaRPr>
          </a:p>
        </p:txBody>
      </p:sp>
      <p:graphicFrame>
        <p:nvGraphicFramePr>
          <p:cNvPr id="8" name="Chart 7"/>
          <p:cNvGraphicFramePr/>
          <p:nvPr>
            <p:extLst>
              <p:ext uri="{D42A27DB-BD31-4B8C-83A1-F6EECF244321}">
                <p14:modId xmlns:p14="http://schemas.microsoft.com/office/powerpoint/2010/main" val="1276066399"/>
              </p:ext>
            </p:extLst>
          </p:nvPr>
        </p:nvGraphicFramePr>
        <p:xfrm>
          <a:off x="76200" y="1886574"/>
          <a:ext cx="3200400" cy="28547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3495166918"/>
              </p:ext>
            </p:extLst>
          </p:nvPr>
        </p:nvGraphicFramePr>
        <p:xfrm>
          <a:off x="80962" y="6121063"/>
          <a:ext cx="4572000" cy="292893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85236" y="1975104"/>
            <a:ext cx="3085268" cy="338554"/>
          </a:xfrm>
          <a:prstGeom prst="rect">
            <a:avLst/>
          </a:prstGeom>
          <a:noFill/>
        </p:spPr>
        <p:txBody>
          <a:bodyPr wrap="none" rtlCol="0">
            <a:spAutoFit/>
          </a:bodyPr>
          <a:lstStyle/>
          <a:p>
            <a:r>
              <a:rPr lang="en-US" sz="1600" b="1" dirty="0" smtClean="0">
                <a:solidFill>
                  <a:srgbClr val="006600"/>
                </a:solidFill>
              </a:rPr>
              <a:t>Percent Rapid Attendance Growth</a:t>
            </a:r>
            <a:endParaRPr lang="en-US" sz="1600" b="1" dirty="0">
              <a:solidFill>
                <a:srgbClr val="006600"/>
              </a:solidFill>
            </a:endParaRPr>
          </a:p>
        </p:txBody>
      </p:sp>
      <p:sp>
        <p:nvSpPr>
          <p:cNvPr id="12" name="TextBox 11"/>
          <p:cNvSpPr txBox="1"/>
          <p:nvPr/>
        </p:nvSpPr>
        <p:spPr>
          <a:xfrm>
            <a:off x="374759" y="4402723"/>
            <a:ext cx="2831737" cy="338554"/>
          </a:xfrm>
          <a:prstGeom prst="rect">
            <a:avLst/>
          </a:prstGeom>
          <a:noFill/>
        </p:spPr>
        <p:txBody>
          <a:bodyPr wrap="none" rtlCol="0">
            <a:spAutoFit/>
          </a:bodyPr>
          <a:lstStyle/>
          <a:p>
            <a:r>
              <a:rPr lang="en-US" sz="1600" b="1" dirty="0" smtClean="0">
                <a:solidFill>
                  <a:srgbClr val="9900CC"/>
                </a:solidFill>
              </a:rPr>
              <a:t>Worship Change In Past 5 Years</a:t>
            </a:r>
            <a:endParaRPr lang="en-US" sz="1600" b="1" dirty="0">
              <a:solidFill>
                <a:srgbClr val="9900CC"/>
              </a:solidFill>
            </a:endParaRPr>
          </a:p>
        </p:txBody>
      </p:sp>
      <p:graphicFrame>
        <p:nvGraphicFramePr>
          <p:cNvPr id="13" name="Chart 12"/>
          <p:cNvGraphicFramePr/>
          <p:nvPr>
            <p:extLst>
              <p:ext uri="{D42A27DB-BD31-4B8C-83A1-F6EECF244321}">
                <p14:modId xmlns:p14="http://schemas.microsoft.com/office/powerpoint/2010/main" val="1828457517"/>
              </p:ext>
            </p:extLst>
          </p:nvPr>
        </p:nvGraphicFramePr>
        <p:xfrm>
          <a:off x="3505200" y="2852267"/>
          <a:ext cx="3200400" cy="291402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3706866" y="2861375"/>
            <a:ext cx="2962158" cy="338554"/>
          </a:xfrm>
          <a:prstGeom prst="rect">
            <a:avLst/>
          </a:prstGeom>
          <a:noFill/>
        </p:spPr>
        <p:txBody>
          <a:bodyPr wrap="none" rtlCol="0">
            <a:spAutoFit/>
          </a:bodyPr>
          <a:lstStyle/>
          <a:p>
            <a:r>
              <a:rPr lang="en-US" sz="1600" b="1" dirty="0" smtClean="0">
                <a:solidFill>
                  <a:srgbClr val="C00000"/>
                </a:solidFill>
              </a:rPr>
              <a:t>Percent Serious Worship Conflict</a:t>
            </a:r>
            <a:endParaRPr lang="en-US" sz="1600" b="1" dirty="0">
              <a:solidFill>
                <a:srgbClr val="C00000"/>
              </a:solidFill>
            </a:endParaRPr>
          </a:p>
        </p:txBody>
      </p:sp>
      <p:sp>
        <p:nvSpPr>
          <p:cNvPr id="15" name="TextBox 14"/>
          <p:cNvSpPr txBox="1"/>
          <p:nvPr/>
        </p:nvSpPr>
        <p:spPr>
          <a:xfrm>
            <a:off x="474028" y="6121063"/>
            <a:ext cx="3085268" cy="338554"/>
          </a:xfrm>
          <a:prstGeom prst="rect">
            <a:avLst/>
          </a:prstGeom>
          <a:noFill/>
        </p:spPr>
        <p:txBody>
          <a:bodyPr wrap="none" rtlCol="0">
            <a:spAutoFit/>
          </a:bodyPr>
          <a:lstStyle/>
          <a:p>
            <a:r>
              <a:rPr lang="en-US" sz="1600" b="1" dirty="0" smtClean="0">
                <a:solidFill>
                  <a:srgbClr val="006600"/>
                </a:solidFill>
              </a:rPr>
              <a:t>Percent Rapid Attendance Growth</a:t>
            </a:r>
            <a:endParaRPr lang="en-US" sz="1600" b="1" dirty="0">
              <a:solidFill>
                <a:srgbClr val="006600"/>
              </a:solidFill>
            </a:endParaRPr>
          </a:p>
        </p:txBody>
      </p:sp>
      <p:sp>
        <p:nvSpPr>
          <p:cNvPr id="16" name="TextBox 15"/>
          <p:cNvSpPr txBox="1"/>
          <p:nvPr/>
        </p:nvSpPr>
        <p:spPr>
          <a:xfrm>
            <a:off x="1219200" y="8776286"/>
            <a:ext cx="1594924" cy="338554"/>
          </a:xfrm>
          <a:prstGeom prst="rect">
            <a:avLst/>
          </a:prstGeom>
          <a:noFill/>
        </p:spPr>
        <p:txBody>
          <a:bodyPr wrap="none" rtlCol="0">
            <a:spAutoFit/>
          </a:bodyPr>
          <a:lstStyle/>
          <a:p>
            <a:r>
              <a:rPr lang="en-US" sz="1600" b="1" dirty="0" smtClean="0">
                <a:solidFill>
                  <a:srgbClr val="C00000"/>
                </a:solidFill>
              </a:rPr>
              <a:t>Worship Conflict</a:t>
            </a:r>
            <a:endParaRPr lang="en-US" sz="1600" b="1" dirty="0">
              <a:solidFill>
                <a:srgbClr val="C00000"/>
              </a:solidFill>
            </a:endParaRPr>
          </a:p>
        </p:txBody>
      </p:sp>
      <p:sp>
        <p:nvSpPr>
          <p:cNvPr id="17" name="TextBox 11"/>
          <p:cNvSpPr txBox="1"/>
          <p:nvPr/>
        </p:nvSpPr>
        <p:spPr>
          <a:xfrm>
            <a:off x="3048000" y="6631067"/>
            <a:ext cx="1572995"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srgbClr val="660066"/>
                </a:solidFill>
              </a:rPr>
              <a:t>Worship Change</a:t>
            </a:r>
            <a:endParaRPr lang="en-US" sz="1600" b="1" dirty="0">
              <a:solidFill>
                <a:srgbClr val="660066"/>
              </a:solidFill>
            </a:endParaRPr>
          </a:p>
        </p:txBody>
      </p:sp>
    </p:spTree>
    <p:extLst>
      <p:ext uri="{BB962C8B-B14F-4D97-AF65-F5344CB8AC3E}">
        <p14:creationId xmlns:p14="http://schemas.microsoft.com/office/powerpoint/2010/main" val="855913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4521" y="7782771"/>
            <a:ext cx="2773644" cy="1200329"/>
          </a:xfrm>
          <a:prstGeom prst="rect">
            <a:avLst/>
          </a:prstGeom>
          <a:noFill/>
        </p:spPr>
        <p:txBody>
          <a:bodyPr wrap="none" rtlCol="0">
            <a:spAutoFit/>
          </a:bodyPr>
          <a:lstStyle/>
          <a:p>
            <a:r>
              <a:rPr lang="en-US" b="1" dirty="0"/>
              <a:t>Resolving Church Conflicts:</a:t>
            </a:r>
            <a:endParaRPr lang="en-US" dirty="0"/>
          </a:p>
          <a:p>
            <a:r>
              <a:rPr lang="en-US" b="1" dirty="0"/>
              <a:t>A Case Study Approach for </a:t>
            </a:r>
            <a:endParaRPr lang="en-US" b="1" dirty="0" smtClean="0"/>
          </a:p>
          <a:p>
            <a:r>
              <a:rPr lang="en-US" b="1" dirty="0" smtClean="0"/>
              <a:t>Local </a:t>
            </a:r>
            <a:r>
              <a:rPr lang="en-US" b="1" dirty="0"/>
              <a:t>Congregations </a:t>
            </a:r>
            <a:endParaRPr lang="en-US" dirty="0"/>
          </a:p>
          <a:p>
            <a:r>
              <a:rPr lang="en-US" b="1" dirty="0"/>
              <a:t>by </a:t>
            </a:r>
            <a:r>
              <a:rPr lang="en-US" b="1" u="sng" dirty="0">
                <a:hlinkClick r:id="rId2"/>
              </a:rPr>
              <a:t>G. Douglass </a:t>
            </a:r>
            <a:r>
              <a:rPr lang="en-US" b="1" u="sng" dirty="0" smtClean="0">
                <a:hlinkClick r:id="rId2"/>
              </a:rPr>
              <a:t>Lewis</a:t>
            </a:r>
            <a:endParaRPr lang="en-US" b="1" dirty="0"/>
          </a:p>
        </p:txBody>
      </p:sp>
      <p:graphicFrame>
        <p:nvGraphicFramePr>
          <p:cNvPr id="3" name="Chart 2"/>
          <p:cNvGraphicFramePr>
            <a:graphicFrameLocks noChangeAspect="1"/>
          </p:cNvGraphicFramePr>
          <p:nvPr>
            <p:extLst>
              <p:ext uri="{D42A27DB-BD31-4B8C-83A1-F6EECF244321}">
                <p14:modId xmlns:p14="http://schemas.microsoft.com/office/powerpoint/2010/main" val="1834685465"/>
              </p:ext>
            </p:extLst>
          </p:nvPr>
        </p:nvGraphicFramePr>
        <p:xfrm>
          <a:off x="304800" y="381000"/>
          <a:ext cx="3464560" cy="315976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http://faithcommunitiestoday.org/sites/all/themes/factzen4/images/Congr_Conflict_Cover.jpg"/>
          <p:cNvPicPr/>
          <p:nvPr/>
        </p:nvPicPr>
        <p:blipFill>
          <a:blip r:embed="rId4">
            <a:extLst>
              <a:ext uri="{28A0092B-C50C-407E-A947-70E740481C1C}">
                <a14:useLocalDpi xmlns:a14="http://schemas.microsoft.com/office/drawing/2010/main" val="0"/>
              </a:ext>
            </a:extLst>
          </a:blip>
          <a:srcRect/>
          <a:stretch>
            <a:fillRect/>
          </a:stretch>
        </p:blipFill>
        <p:spPr bwMode="auto">
          <a:xfrm>
            <a:off x="4042388" y="3505200"/>
            <a:ext cx="2651760" cy="3017520"/>
          </a:xfrm>
          <a:prstGeom prst="rect">
            <a:avLst/>
          </a:prstGeom>
          <a:noFill/>
          <a:ln>
            <a:noFill/>
          </a:ln>
        </p:spPr>
      </p:pic>
      <p:sp>
        <p:nvSpPr>
          <p:cNvPr id="5" name="Text Box 2"/>
          <p:cNvSpPr txBox="1">
            <a:spLocks noChangeArrowheads="1"/>
          </p:cNvSpPr>
          <p:nvPr/>
        </p:nvSpPr>
        <p:spPr bwMode="auto">
          <a:xfrm>
            <a:off x="177127" y="3657600"/>
            <a:ext cx="4014216" cy="222112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spcBef>
                <a:spcPts val="0"/>
              </a:spcBef>
              <a:spcAft>
                <a:spcPts val="1000"/>
              </a:spcAft>
            </a:pPr>
            <a:r>
              <a:rPr lang="en-US" b="1" i="1" u="sng" dirty="0">
                <a:solidFill>
                  <a:srgbClr val="333399"/>
                </a:solidFill>
                <a:effectLst/>
                <a:ea typeface="Times New Roman"/>
              </a:rPr>
              <a:t>Insights Into: </a:t>
            </a:r>
            <a:r>
              <a:rPr lang="en-US" b="1" u="sng" dirty="0">
                <a:solidFill>
                  <a:srgbClr val="333399"/>
                </a:solidFill>
                <a:effectLst/>
                <a:ea typeface="Times New Roman"/>
              </a:rPr>
              <a:t>Congregational Conflict </a:t>
            </a:r>
            <a:r>
              <a:rPr lang="en-US" sz="1600" b="1" u="sng" dirty="0">
                <a:solidFill>
                  <a:srgbClr val="333399"/>
                </a:solidFill>
                <a:effectLst/>
                <a:latin typeface="Arial Narrow" pitchFamily="34" charset="0"/>
                <a:ea typeface="Times New Roman"/>
              </a:rPr>
              <a:t/>
            </a:r>
            <a:br>
              <a:rPr lang="en-US" sz="1600" b="1" u="sng" dirty="0">
                <a:solidFill>
                  <a:srgbClr val="333399"/>
                </a:solidFill>
                <a:effectLst/>
                <a:latin typeface="Arial Narrow" pitchFamily="34" charset="0"/>
                <a:ea typeface="Times New Roman"/>
              </a:rPr>
            </a:br>
            <a:r>
              <a:rPr lang="en-US" sz="1400" b="1" dirty="0">
                <a:effectLst/>
                <a:ea typeface="Times New Roman"/>
              </a:rPr>
              <a:t>Is your congregation going through a period of conflict that you aren't sure how to handle? Or are you interested in preparing to better handle future conflicts? This publication offers research, tips and resources to help clergy, seminarians, and congregational leaders deal constructively with this inevitable part of congregational life.</a:t>
            </a:r>
            <a:endParaRPr lang="en-US" sz="1400" b="1" dirty="0">
              <a:effectLst/>
              <a:ea typeface="Calibri"/>
            </a:endParaRPr>
          </a:p>
          <a:p>
            <a:pPr marL="0" marR="0">
              <a:spcBef>
                <a:spcPts val="0"/>
              </a:spcBef>
              <a:spcAft>
                <a:spcPts val="1000"/>
              </a:spcAft>
            </a:pPr>
            <a:r>
              <a:rPr lang="en-US" sz="1400" b="1" dirty="0">
                <a:effectLst/>
                <a:ea typeface="Times New Roman"/>
                <a:hlinkClick r:id="rId5"/>
              </a:rPr>
              <a:t>Download </a:t>
            </a:r>
            <a:r>
              <a:rPr lang="en-US" sz="1400" b="1" dirty="0" smtClean="0">
                <a:effectLst/>
                <a:ea typeface="Times New Roman"/>
                <a:hlinkClick r:id="rId5"/>
              </a:rPr>
              <a:t>it</a:t>
            </a:r>
            <a:r>
              <a:rPr lang="en-US" sz="1400" b="1" dirty="0" smtClean="0">
                <a:effectLst/>
                <a:ea typeface="Times New Roman"/>
              </a:rPr>
              <a:t> @  </a:t>
            </a:r>
            <a:r>
              <a:rPr lang="en-US" sz="1400" b="1" dirty="0" smtClean="0">
                <a:solidFill>
                  <a:srgbClr val="333399"/>
                </a:solidFill>
                <a:effectLst/>
                <a:ea typeface="Times New Roman"/>
              </a:rPr>
              <a:t>www.FaithCommunitiesToday.org</a:t>
            </a:r>
            <a:endParaRPr lang="en-US" sz="1400" b="1" dirty="0">
              <a:solidFill>
                <a:srgbClr val="333399"/>
              </a:solidFill>
              <a:effectLst/>
              <a:ea typeface="Calibri"/>
            </a:endParaRPr>
          </a:p>
        </p:txBody>
      </p:sp>
      <p:pic>
        <p:nvPicPr>
          <p:cNvPr id="6" name="Picture 5" descr="http://resources.mennonitechurch.ca/Image/8940?maxWidth=160">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701401" y="5965580"/>
            <a:ext cx="2103120" cy="3017520"/>
          </a:xfrm>
          <a:prstGeom prst="rect">
            <a:avLst/>
          </a:prstGeom>
          <a:noFill/>
          <a:ln>
            <a:noFill/>
          </a:ln>
        </p:spPr>
      </p:pic>
      <p:sp>
        <p:nvSpPr>
          <p:cNvPr id="7" name="TextBox 6"/>
          <p:cNvSpPr txBox="1"/>
          <p:nvPr/>
        </p:nvSpPr>
        <p:spPr>
          <a:xfrm>
            <a:off x="3886200" y="990600"/>
            <a:ext cx="2807948" cy="1107996"/>
          </a:xfrm>
          <a:prstGeom prst="rect">
            <a:avLst/>
          </a:prstGeom>
          <a:noFill/>
          <a:ln w="38100">
            <a:solidFill>
              <a:srgbClr val="C00000"/>
            </a:solidFill>
          </a:ln>
        </p:spPr>
        <p:txBody>
          <a:bodyPr wrap="none" rtlCol="0">
            <a:spAutoFit/>
          </a:bodyPr>
          <a:lstStyle/>
          <a:p>
            <a:pPr algn="r"/>
            <a:r>
              <a:rPr lang="en-US" sz="2200" b="1" dirty="0" smtClean="0">
                <a:solidFill>
                  <a:srgbClr val="C00000"/>
                </a:solidFill>
              </a:rPr>
              <a:t>Fortunately, There Are</a:t>
            </a:r>
          </a:p>
          <a:p>
            <a:pPr algn="r"/>
            <a:r>
              <a:rPr lang="en-US" sz="2200" b="1" dirty="0" smtClean="0">
                <a:solidFill>
                  <a:srgbClr val="C00000"/>
                </a:solidFill>
              </a:rPr>
              <a:t>Resources For Dealing</a:t>
            </a:r>
          </a:p>
          <a:p>
            <a:pPr algn="r"/>
            <a:r>
              <a:rPr lang="en-US" sz="2200" b="1" dirty="0" smtClean="0">
                <a:solidFill>
                  <a:srgbClr val="C00000"/>
                </a:solidFill>
              </a:rPr>
              <a:t>With Conflict </a:t>
            </a:r>
          </a:p>
        </p:txBody>
      </p:sp>
      <p:sp>
        <p:nvSpPr>
          <p:cNvPr id="8" name="TextBox 7"/>
          <p:cNvSpPr txBox="1"/>
          <p:nvPr/>
        </p:nvSpPr>
        <p:spPr>
          <a:xfrm>
            <a:off x="739865" y="364123"/>
            <a:ext cx="2888740" cy="338554"/>
          </a:xfrm>
          <a:prstGeom prst="rect">
            <a:avLst/>
          </a:prstGeom>
          <a:solidFill>
            <a:schemeClr val="bg1"/>
          </a:solidFill>
        </p:spPr>
        <p:txBody>
          <a:bodyPr wrap="none" rtlCol="0">
            <a:spAutoFit/>
          </a:bodyPr>
          <a:lstStyle/>
          <a:p>
            <a:r>
              <a:rPr lang="en-US" sz="1600" b="1" dirty="0" smtClean="0"/>
              <a:t>Buffers Against Serious Conflict </a:t>
            </a:r>
          </a:p>
        </p:txBody>
      </p:sp>
    </p:spTree>
    <p:extLst>
      <p:ext uri="{BB962C8B-B14F-4D97-AF65-F5344CB8AC3E}">
        <p14:creationId xmlns:p14="http://schemas.microsoft.com/office/powerpoint/2010/main" val="3615780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2343150" y="8326438"/>
            <a:ext cx="21717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9pPr>
          </a:lstStyle>
          <a:p>
            <a:pPr algn="ctr">
              <a:buClrTx/>
              <a:buFontTx/>
              <a:buNone/>
            </a:pPr>
            <a:endParaRPr lang="en-US" sz="1400">
              <a:solidFill>
                <a:srgbClr val="FFFFFF"/>
              </a:solidFill>
            </a:endParaRPr>
          </a:p>
        </p:txBody>
      </p:sp>
      <p:sp>
        <p:nvSpPr>
          <p:cNvPr id="7170" name="Text Box 2"/>
          <p:cNvSpPr txBox="1">
            <a:spLocks noChangeArrowheads="1"/>
          </p:cNvSpPr>
          <p:nvPr/>
        </p:nvSpPr>
        <p:spPr bwMode="auto">
          <a:xfrm>
            <a:off x="342900" y="8326438"/>
            <a:ext cx="16002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9pPr>
          </a:lstStyle>
          <a:p>
            <a:pPr>
              <a:buClrTx/>
              <a:buFontTx/>
              <a:buNone/>
            </a:pPr>
            <a:endParaRPr lang="en-US" sz="1400">
              <a:solidFill>
                <a:srgbClr val="FFFFFF"/>
              </a:solidFill>
            </a:endParaRPr>
          </a:p>
        </p:txBody>
      </p:sp>
      <p:sp>
        <p:nvSpPr>
          <p:cNvPr id="7172" name="Rectangle 4"/>
          <p:cNvSpPr>
            <a:spLocks noChangeArrowheads="1"/>
          </p:cNvSpPr>
          <p:nvPr/>
        </p:nvSpPr>
        <p:spPr bwMode="auto">
          <a:xfrm>
            <a:off x="2843213" y="3724275"/>
            <a:ext cx="6858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3" name="Rectangle 5"/>
          <p:cNvSpPr>
            <a:spLocks noChangeArrowheads="1"/>
          </p:cNvSpPr>
          <p:nvPr/>
        </p:nvSpPr>
        <p:spPr bwMode="auto">
          <a:xfrm>
            <a:off x="3048000" y="4100513"/>
            <a:ext cx="6858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4" name="Rectangle 6"/>
          <p:cNvSpPr>
            <a:spLocks noChangeArrowheads="1"/>
          </p:cNvSpPr>
          <p:nvPr/>
        </p:nvSpPr>
        <p:spPr bwMode="auto">
          <a:xfrm>
            <a:off x="3048000" y="4100513"/>
            <a:ext cx="6858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5" name="Rectangle 7"/>
          <p:cNvSpPr>
            <a:spLocks noChangeArrowheads="1"/>
          </p:cNvSpPr>
          <p:nvPr/>
        </p:nvSpPr>
        <p:spPr bwMode="auto">
          <a:xfrm>
            <a:off x="2628900" y="3876675"/>
            <a:ext cx="6858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7" name="Rectangle 9"/>
          <p:cNvSpPr>
            <a:spLocks noChangeArrowheads="1"/>
          </p:cNvSpPr>
          <p:nvPr/>
        </p:nvSpPr>
        <p:spPr bwMode="auto">
          <a:xfrm>
            <a:off x="2895600" y="3771900"/>
            <a:ext cx="6858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717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600" y="1376363"/>
            <a:ext cx="1168400" cy="175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9" name="Rectangle 11"/>
          <p:cNvSpPr>
            <a:spLocks noChangeArrowheads="1"/>
          </p:cNvSpPr>
          <p:nvPr/>
        </p:nvSpPr>
        <p:spPr bwMode="auto">
          <a:xfrm>
            <a:off x="2628900" y="4043363"/>
            <a:ext cx="6858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80" name="Text Box 12"/>
          <p:cNvSpPr txBox="1">
            <a:spLocks noChangeArrowheads="1"/>
          </p:cNvSpPr>
          <p:nvPr/>
        </p:nvSpPr>
        <p:spPr bwMode="auto">
          <a:xfrm>
            <a:off x="1943100" y="152400"/>
            <a:ext cx="46482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9pPr>
          </a:lstStyle>
          <a:p>
            <a:pPr algn="r"/>
            <a:r>
              <a:rPr lang="en-US" sz="3200" b="1" dirty="0">
                <a:solidFill>
                  <a:srgbClr val="993300"/>
                </a:solidFill>
                <a:latin typeface="Palatino Linotype" pitchFamily="18" charset="0"/>
              </a:rPr>
              <a:t>Considerably More </a:t>
            </a:r>
          </a:p>
          <a:p>
            <a:pPr algn="r"/>
            <a:r>
              <a:rPr lang="en-US" sz="3200" b="1" dirty="0">
                <a:solidFill>
                  <a:srgbClr val="993300"/>
                </a:solidFill>
                <a:latin typeface="Palatino Linotype" pitchFamily="18" charset="0"/>
              </a:rPr>
              <a:t>Ethnic</a:t>
            </a:r>
            <a:endParaRPr lang="en-US" sz="3200" b="1" dirty="0">
              <a:solidFill>
                <a:srgbClr val="993300"/>
              </a:solidFill>
            </a:endParaRPr>
          </a:p>
        </p:txBody>
      </p:sp>
      <p:sp>
        <p:nvSpPr>
          <p:cNvPr id="7184" name="Rectangle 16"/>
          <p:cNvSpPr>
            <a:spLocks noChangeArrowheads="1"/>
          </p:cNvSpPr>
          <p:nvPr/>
        </p:nvSpPr>
        <p:spPr bwMode="auto">
          <a:xfrm>
            <a:off x="0" y="2481263"/>
            <a:ext cx="6858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86" name="Rectangle 18"/>
          <p:cNvSpPr>
            <a:spLocks noChangeArrowheads="1"/>
          </p:cNvSpPr>
          <p:nvPr/>
        </p:nvSpPr>
        <p:spPr bwMode="auto">
          <a:xfrm>
            <a:off x="0" y="2252663"/>
            <a:ext cx="6858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85" name="Object 17"/>
          <p:cNvGraphicFramePr>
            <a:graphicFrameLocks noChangeAspect="1"/>
          </p:cNvGraphicFramePr>
          <p:nvPr>
            <p:extLst>
              <p:ext uri="{D42A27DB-BD31-4B8C-83A1-F6EECF244321}">
                <p14:modId xmlns:p14="http://schemas.microsoft.com/office/powerpoint/2010/main" val="3859385418"/>
              </p:ext>
            </p:extLst>
          </p:nvPr>
        </p:nvGraphicFramePr>
        <p:xfrm>
          <a:off x="254460" y="1524000"/>
          <a:ext cx="5054140" cy="3657600"/>
        </p:xfrm>
        <a:graphic>
          <a:graphicData uri="http://schemas.openxmlformats.org/presentationml/2006/ole">
            <mc:AlternateContent xmlns:mc="http://schemas.openxmlformats.org/markup-compatibility/2006">
              <mc:Choice xmlns:v="urn:schemas-microsoft-com:vml" Requires="v">
                <p:oleObj spid="_x0000_s11290" name="Chart" r:id="rId5" imgW="6619875" imgH="4638675" progId="MSGraph.Chart.8">
                  <p:embed/>
                </p:oleObj>
              </mc:Choice>
              <mc:Fallback>
                <p:oleObj name="Chart" r:id="rId5" imgW="6619875" imgH="4638675" progId="MSGraph.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460" y="1524000"/>
                        <a:ext cx="505414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7" name="Text Box 19"/>
          <p:cNvSpPr txBox="1">
            <a:spLocks noChangeArrowheads="1"/>
          </p:cNvSpPr>
          <p:nvPr/>
        </p:nvSpPr>
        <p:spPr bwMode="auto">
          <a:xfrm>
            <a:off x="288471" y="736599"/>
            <a:ext cx="4109357" cy="903516"/>
          </a:xfrm>
          <a:prstGeom prst="rect">
            <a:avLst/>
          </a:prstGeom>
          <a:solidFill>
            <a:srgbClr val="FFFFFF"/>
          </a:solidFill>
          <a:ln w="9525">
            <a:solidFill>
              <a:srgbClr val="000000"/>
            </a:solidFill>
            <a:miter lim="800000"/>
            <a:headEnd/>
            <a:tailEnd/>
          </a:ln>
        </p:spPr>
        <p:txBody>
          <a:bodyPr/>
          <a:lstStyle/>
          <a:p>
            <a:pPr algn="ctr"/>
            <a:r>
              <a:rPr lang="en-US" sz="1600" b="1" dirty="0" smtClean="0">
                <a:latin typeface="Arial" pitchFamily="34" charset="0"/>
                <a:cs typeface="Arial" pitchFamily="34" charset="0"/>
              </a:rPr>
              <a:t>Predominantly Racial/Ethnic Minority Congregations:</a:t>
            </a:r>
          </a:p>
          <a:p>
            <a:pPr algn="ctr"/>
            <a:r>
              <a:rPr lang="en-US" sz="1600" b="1" dirty="0">
                <a:latin typeface="Arial" pitchFamily="34" charset="0"/>
                <a:cs typeface="Arial" pitchFamily="34" charset="0"/>
              </a:rPr>
              <a:t>% Of All U.S. Congregations</a:t>
            </a:r>
            <a:endParaRPr lang="en-US" sz="1600" dirty="0">
              <a:latin typeface="Arial" pitchFamily="34" charset="0"/>
              <a:cs typeface="Arial" pitchFamily="34" charset="0"/>
            </a:endParaRPr>
          </a:p>
        </p:txBody>
      </p:sp>
      <p:sp>
        <p:nvSpPr>
          <p:cNvPr id="7189" name="Rectangle 21"/>
          <p:cNvSpPr>
            <a:spLocks noChangeArrowheads="1"/>
          </p:cNvSpPr>
          <p:nvPr/>
        </p:nvSpPr>
        <p:spPr bwMode="auto">
          <a:xfrm>
            <a:off x="0" y="2852738"/>
            <a:ext cx="6858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1" name="Picture 2" descr="E:\------- Trend Pdfs\Figure 8.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12828" y="5120640"/>
            <a:ext cx="4404043"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2"/>
          <p:cNvSpPr txBox="1">
            <a:spLocks noChangeArrowheads="1"/>
          </p:cNvSpPr>
          <p:nvPr/>
        </p:nvSpPr>
        <p:spPr bwMode="auto">
          <a:xfrm>
            <a:off x="62592" y="7391400"/>
            <a:ext cx="2324100" cy="1360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9pPr>
          </a:lstStyle>
          <a:p>
            <a:r>
              <a:rPr lang="en-US" sz="3000" b="1" dirty="0" smtClean="0">
                <a:solidFill>
                  <a:srgbClr val="993300"/>
                </a:solidFill>
                <a:latin typeface="Palatino Linotype" pitchFamily="18" charset="0"/>
              </a:rPr>
              <a:t>And, More</a:t>
            </a:r>
          </a:p>
          <a:p>
            <a:r>
              <a:rPr lang="en-US" sz="3000" b="1" dirty="0" smtClean="0">
                <a:solidFill>
                  <a:srgbClr val="993300"/>
                </a:solidFill>
                <a:latin typeface="Palatino Linotype" pitchFamily="18" charset="0"/>
              </a:rPr>
              <a:t>Likely To Be Growing</a:t>
            </a:r>
            <a:endParaRPr lang="en-US" sz="3000" b="1" dirty="0">
              <a:solidFill>
                <a:srgbClr val="993300"/>
              </a:solidFill>
              <a:latin typeface="Palatino Linotype" pitchFamily="18" charset="0"/>
            </a:endParaRPr>
          </a:p>
        </p:txBody>
      </p:sp>
      <p:sp>
        <p:nvSpPr>
          <p:cNvPr id="2" name="TextBox 1"/>
          <p:cNvSpPr txBox="1"/>
          <p:nvPr/>
        </p:nvSpPr>
        <p:spPr>
          <a:xfrm>
            <a:off x="2343151" y="5156925"/>
            <a:ext cx="4248149" cy="584775"/>
          </a:xfrm>
          <a:prstGeom prst="rect">
            <a:avLst/>
          </a:prstGeom>
          <a:solidFill>
            <a:schemeClr val="bg1"/>
          </a:solidFill>
        </p:spPr>
        <p:txBody>
          <a:bodyPr wrap="square" rtlCol="0">
            <a:spAutoFit/>
          </a:bodyPr>
          <a:lstStyle/>
          <a:p>
            <a:pPr algn="ctr"/>
            <a:r>
              <a:rPr lang="en-US" sz="1600" b="1" dirty="0" smtClean="0">
                <a:latin typeface="Arial" pitchFamily="34" charset="0"/>
                <a:cs typeface="Arial" pitchFamily="34" charset="0"/>
              </a:rPr>
              <a:t>Ten percent Or More </a:t>
            </a:r>
          </a:p>
          <a:p>
            <a:pPr algn="ctr"/>
            <a:r>
              <a:rPr lang="en-US" sz="1600" b="1" dirty="0" smtClean="0">
                <a:latin typeface="Arial" pitchFamily="34" charset="0"/>
                <a:cs typeface="Arial" pitchFamily="34" charset="0"/>
              </a:rPr>
              <a:t>5-Year Attendance Growth</a:t>
            </a:r>
          </a:p>
        </p:txBody>
      </p:sp>
    </p:spTree>
    <p:extLst>
      <p:ext uri="{BB962C8B-B14F-4D97-AF65-F5344CB8AC3E}">
        <p14:creationId xmlns:p14="http://schemas.microsoft.com/office/powerpoint/2010/main" val="24526698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234572767"/>
              </p:ext>
            </p:extLst>
          </p:nvPr>
        </p:nvGraphicFramePr>
        <p:xfrm>
          <a:off x="221522" y="2384385"/>
          <a:ext cx="3200400" cy="285470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0" y="1957236"/>
            <a:ext cx="3780458" cy="400110"/>
          </a:xfrm>
          <a:prstGeom prst="rect">
            <a:avLst/>
          </a:prstGeom>
          <a:noFill/>
        </p:spPr>
        <p:txBody>
          <a:bodyPr wrap="none" rtlCol="0">
            <a:spAutoFit/>
          </a:bodyPr>
          <a:lstStyle/>
          <a:p>
            <a:r>
              <a:rPr lang="en-US" sz="2000" b="1" dirty="0" smtClean="0">
                <a:solidFill>
                  <a:srgbClr val="993300"/>
                </a:solidFill>
              </a:rPr>
              <a:t>Percent </a:t>
            </a:r>
            <a:r>
              <a:rPr lang="en-US" sz="2000" b="1" dirty="0">
                <a:solidFill>
                  <a:srgbClr val="993300"/>
                </a:solidFill>
              </a:rPr>
              <a:t>M</a:t>
            </a:r>
            <a:r>
              <a:rPr lang="en-US" sz="2000" b="1" dirty="0" smtClean="0">
                <a:solidFill>
                  <a:srgbClr val="993300"/>
                </a:solidFill>
              </a:rPr>
              <a:t>ultiracial Congregations</a:t>
            </a:r>
            <a:endParaRPr lang="en-US" sz="2000" b="1" dirty="0">
              <a:solidFill>
                <a:srgbClr val="993300"/>
              </a:solidFill>
            </a:endParaRPr>
          </a:p>
        </p:txBody>
      </p:sp>
      <p:sp>
        <p:nvSpPr>
          <p:cNvPr id="18" name="Text Box 12"/>
          <p:cNvSpPr txBox="1">
            <a:spLocks noChangeArrowheads="1"/>
          </p:cNvSpPr>
          <p:nvPr/>
        </p:nvSpPr>
        <p:spPr bwMode="auto">
          <a:xfrm>
            <a:off x="185236" y="152399"/>
            <a:ext cx="6406064" cy="1991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defRPr>
            </a:lvl9pPr>
          </a:lstStyle>
          <a:p>
            <a:pPr algn="r"/>
            <a:r>
              <a:rPr lang="en-US" sz="3200" b="1" dirty="0" smtClean="0">
                <a:solidFill>
                  <a:srgbClr val="993300"/>
                </a:solidFill>
                <a:latin typeface="Palatino Linotype" pitchFamily="18" charset="0"/>
              </a:rPr>
              <a:t>The Number of Multiracial Congregations is also Increasing</a:t>
            </a:r>
          </a:p>
          <a:p>
            <a:pPr algn="r"/>
            <a:r>
              <a:rPr lang="en-US" sz="2000" b="1" dirty="0" smtClean="0">
                <a:solidFill>
                  <a:srgbClr val="993300"/>
                </a:solidFill>
                <a:latin typeface="Palatino Linotype" pitchFamily="18" charset="0"/>
              </a:rPr>
              <a:t>(Congregations with no more than 80% of participants from any given racial/ethnic group)</a:t>
            </a:r>
            <a:endParaRPr lang="en-US" sz="2000" b="1" dirty="0">
              <a:solidFill>
                <a:srgbClr val="993300"/>
              </a:solidFill>
            </a:endParaRPr>
          </a:p>
        </p:txBody>
      </p:sp>
      <p:graphicFrame>
        <p:nvGraphicFramePr>
          <p:cNvPr id="19" name="Chart 18"/>
          <p:cNvGraphicFramePr/>
          <p:nvPr>
            <p:extLst>
              <p:ext uri="{D42A27DB-BD31-4B8C-83A1-F6EECF244321}">
                <p14:modId xmlns:p14="http://schemas.microsoft.com/office/powerpoint/2010/main" val="536684851"/>
              </p:ext>
            </p:extLst>
          </p:nvPr>
        </p:nvGraphicFramePr>
        <p:xfrm>
          <a:off x="3505200" y="3581400"/>
          <a:ext cx="3200400" cy="28547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extLst>
              <p:ext uri="{D42A27DB-BD31-4B8C-83A1-F6EECF244321}">
                <p14:modId xmlns:p14="http://schemas.microsoft.com/office/powerpoint/2010/main" val="4209170714"/>
              </p:ext>
            </p:extLst>
          </p:nvPr>
        </p:nvGraphicFramePr>
        <p:xfrm>
          <a:off x="187868" y="6019800"/>
          <a:ext cx="3200400" cy="2854703"/>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3951307" y="2895618"/>
            <a:ext cx="2906693" cy="707886"/>
          </a:xfrm>
          <a:prstGeom prst="rect">
            <a:avLst/>
          </a:prstGeom>
          <a:noFill/>
        </p:spPr>
        <p:txBody>
          <a:bodyPr wrap="none" rtlCol="0">
            <a:spAutoFit/>
          </a:bodyPr>
          <a:lstStyle/>
          <a:p>
            <a:pPr algn="r"/>
            <a:r>
              <a:rPr lang="en-US" sz="2000" b="1" dirty="0" smtClean="0">
                <a:solidFill>
                  <a:srgbClr val="9900CC"/>
                </a:solidFill>
              </a:rPr>
              <a:t>2010 Percent </a:t>
            </a:r>
            <a:r>
              <a:rPr lang="en-US" sz="2000" b="1" dirty="0">
                <a:solidFill>
                  <a:srgbClr val="9900CC"/>
                </a:solidFill>
              </a:rPr>
              <a:t>M</a:t>
            </a:r>
            <a:r>
              <a:rPr lang="en-US" sz="2000" b="1" dirty="0" smtClean="0">
                <a:solidFill>
                  <a:srgbClr val="9900CC"/>
                </a:solidFill>
              </a:rPr>
              <a:t>ultiracial </a:t>
            </a:r>
          </a:p>
          <a:p>
            <a:pPr algn="ctr"/>
            <a:r>
              <a:rPr lang="en-US" sz="2000" b="1" dirty="0" smtClean="0">
                <a:solidFill>
                  <a:srgbClr val="9900CC"/>
                </a:solidFill>
              </a:rPr>
              <a:t>Congregations By Family</a:t>
            </a:r>
            <a:endParaRPr lang="en-US" sz="2000" b="1" dirty="0">
              <a:solidFill>
                <a:srgbClr val="9900CC"/>
              </a:solidFill>
            </a:endParaRPr>
          </a:p>
        </p:txBody>
      </p:sp>
      <p:sp>
        <p:nvSpPr>
          <p:cNvPr id="22" name="TextBox 21"/>
          <p:cNvSpPr txBox="1"/>
          <p:nvPr/>
        </p:nvSpPr>
        <p:spPr>
          <a:xfrm>
            <a:off x="487120" y="5550310"/>
            <a:ext cx="2806217" cy="400110"/>
          </a:xfrm>
          <a:prstGeom prst="rect">
            <a:avLst/>
          </a:prstGeom>
          <a:noFill/>
        </p:spPr>
        <p:txBody>
          <a:bodyPr wrap="none" rtlCol="0">
            <a:spAutoFit/>
          </a:bodyPr>
          <a:lstStyle/>
          <a:p>
            <a:r>
              <a:rPr lang="en-US" sz="2000" b="1" dirty="0" smtClean="0">
                <a:solidFill>
                  <a:srgbClr val="006600"/>
                </a:solidFill>
              </a:rPr>
              <a:t>Percent Rapidly Growing</a:t>
            </a:r>
            <a:endParaRPr lang="en-US" sz="2000" b="1" dirty="0">
              <a:solidFill>
                <a:srgbClr val="006600"/>
              </a:solidFill>
            </a:endParaRPr>
          </a:p>
        </p:txBody>
      </p:sp>
      <p:sp>
        <p:nvSpPr>
          <p:cNvPr id="4" name="TextBox 3"/>
          <p:cNvSpPr txBox="1"/>
          <p:nvPr/>
        </p:nvSpPr>
        <p:spPr>
          <a:xfrm>
            <a:off x="5955321" y="4038600"/>
            <a:ext cx="638316" cy="307777"/>
          </a:xfrm>
          <a:prstGeom prst="rect">
            <a:avLst/>
          </a:prstGeom>
          <a:noFill/>
        </p:spPr>
        <p:txBody>
          <a:bodyPr wrap="none" rtlCol="0">
            <a:spAutoFit/>
          </a:bodyPr>
          <a:lstStyle/>
          <a:p>
            <a:r>
              <a:rPr lang="en-US" sz="1400" b="1" dirty="0" smtClean="0"/>
              <a:t>35.4%</a:t>
            </a:r>
          </a:p>
        </p:txBody>
      </p:sp>
    </p:spTree>
    <p:extLst>
      <p:ext uri="{BB962C8B-B14F-4D97-AF65-F5344CB8AC3E}">
        <p14:creationId xmlns:p14="http://schemas.microsoft.com/office/powerpoint/2010/main" val="569661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524" y="1905000"/>
            <a:ext cx="7315200" cy="9836150"/>
          </a:xfrm>
          <a:prstGeom prst="rect">
            <a:avLst/>
          </a:prstGeom>
          <a:solidFill>
            <a:schemeClr val="accent2">
              <a:lumMod val="75000"/>
            </a:schemeClr>
          </a:solidFill>
          <a:ln>
            <a:noFill/>
          </a:ln>
          <a:extLst/>
        </p:spPr>
      </p:pic>
      <p:sp>
        <p:nvSpPr>
          <p:cNvPr id="3075" name="TextBox 2"/>
          <p:cNvSpPr txBox="1">
            <a:spLocks noChangeArrowheads="1"/>
          </p:cNvSpPr>
          <p:nvPr/>
        </p:nvSpPr>
        <p:spPr bwMode="auto">
          <a:xfrm>
            <a:off x="435768" y="1683657"/>
            <a:ext cx="6027738" cy="1384995"/>
          </a:xfrm>
          <a:prstGeom prst="rect">
            <a:avLst/>
          </a:prstGeom>
          <a:solidFill>
            <a:schemeClr val="bg1"/>
          </a:solid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sz="2800" b="1" dirty="0">
                <a:solidFill>
                  <a:srgbClr val="C00000"/>
                </a:solidFill>
                <a:latin typeface="Georgia" pitchFamily="18" charset="0"/>
              </a:rPr>
              <a:t>Not A Good Half Century</a:t>
            </a:r>
          </a:p>
          <a:p>
            <a:pPr algn="r" eaLnBrk="1" hangingPunct="1"/>
            <a:r>
              <a:rPr lang="en-US" sz="2800" b="1" dirty="0" smtClean="0">
                <a:solidFill>
                  <a:srgbClr val="C00000"/>
                </a:solidFill>
                <a:latin typeface="Georgia" pitchFamily="18" charset="0"/>
              </a:rPr>
              <a:t>For the United States</a:t>
            </a:r>
          </a:p>
          <a:p>
            <a:pPr algn="r" eaLnBrk="1" hangingPunct="1"/>
            <a:r>
              <a:rPr lang="en-US" sz="2800" b="1" dirty="0" smtClean="0">
                <a:solidFill>
                  <a:srgbClr val="C00000"/>
                </a:solidFill>
                <a:latin typeface="Georgia" pitchFamily="18" charset="0"/>
              </a:rPr>
              <a:t>1941 </a:t>
            </a:r>
            <a:r>
              <a:rPr lang="en-US" sz="2800" b="1" dirty="0">
                <a:solidFill>
                  <a:srgbClr val="C00000"/>
                </a:solidFill>
                <a:latin typeface="Georgia" pitchFamily="18" charset="0"/>
              </a:rPr>
              <a:t>-- 2004</a:t>
            </a:r>
          </a:p>
        </p:txBody>
      </p:sp>
      <p:pic>
        <p:nvPicPr>
          <p:cNvPr id="3077" name="Picture 2" descr="Hartford Institu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612313"/>
            <a:ext cx="18288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8858" y="830812"/>
            <a:ext cx="6040436" cy="523220"/>
          </a:xfrm>
          <a:prstGeom prst="rect">
            <a:avLst/>
          </a:prstGeom>
          <a:noFill/>
        </p:spPr>
        <p:txBody>
          <a:bodyPr wrap="none" rtlCol="0">
            <a:spAutoFit/>
          </a:bodyPr>
          <a:lstStyle/>
          <a:p>
            <a:r>
              <a:rPr lang="en-US" sz="2800" b="1" i="1" dirty="0" smtClean="0">
                <a:solidFill>
                  <a:srgbClr val="333399"/>
                </a:solidFill>
                <a:latin typeface="Georgia" pitchFamily="18" charset="0"/>
              </a:rPr>
              <a:t>In Regard to Religious Change:</a:t>
            </a:r>
            <a:endParaRPr lang="en-US" sz="2800" dirty="0"/>
          </a:p>
        </p:txBody>
      </p:sp>
    </p:spTree>
    <p:extLst>
      <p:ext uri="{BB962C8B-B14F-4D97-AF65-F5344CB8AC3E}">
        <p14:creationId xmlns:p14="http://schemas.microsoft.com/office/powerpoint/2010/main" val="1533320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r>
              <a:rPr kumimoji="0" lang="en-US" sz="1800" b="0" i="0" u="none" strike="noStrike" cap="none" normalizeH="0" baseline="0" smtClean="0">
                <a:ln>
                  <a:noFill/>
                </a:ln>
                <a:solidFill>
                  <a:schemeClr val="tx1"/>
                </a:solidFill>
                <a:effectLst/>
                <a:latin typeface="Arial" pitchFamily="34" charset="0"/>
                <a:cs typeface="Arial" pitchFamily="34" charset="0"/>
                <a:hlinkClick r:id="rId2" tooltip="rs630.pdf"/>
              </a:rPr>
              <a:t>Syllabus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hlinkClick r:id="rId3"/>
              </a:rPr>
              <a:t>American Religious Trends: Changing World, Changing Ministry* (RS-644)</a:t>
            </a:r>
            <a:r>
              <a:rPr kumimoji="0" lang="en-US" sz="1800" b="0" i="0" u="none" strike="noStrike" cap="none" normalizeH="0" baseline="0" smtClean="0">
                <a:ln>
                  <a:noFill/>
                </a:ln>
                <a:solidFill>
                  <a:schemeClr val="tx1"/>
                </a:solidFill>
                <a:effectLst/>
                <a:latin typeface="Arial" pitchFamily="34" charset="0"/>
                <a:cs typeface="Arial" pitchFamily="34" charset="0"/>
              </a:rPr>
              <a:t> | NEW</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Monday, June 3 through Friday, June 7, 9 a.m. to 5:30 p.m.</a:t>
            </a:r>
            <a:endParaRPr kumimoji="0" lang="en-US" sz="5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00"/>
                </a:solidFill>
                <a:effectLst/>
                <a:latin typeface="Arial" pitchFamily="34" charset="0"/>
                <a:cs typeface="Arial" pitchFamily="34" charset="0"/>
              </a:rPr>
              <a:t>﻿</a:t>
            </a:r>
            <a:r>
              <a:rPr kumimoji="0" lang="en-US" sz="900" b="0" i="1" u="none" strike="noStrike" cap="none" normalizeH="0" baseline="0" smtClean="0">
                <a:ln>
                  <a:noFill/>
                </a:ln>
                <a:solidFill>
                  <a:schemeClr val="tx1"/>
                </a:solidFill>
                <a:effectLst/>
                <a:latin typeface="Arial" pitchFamily="34" charset="0"/>
                <a:cs typeface="Arial" pitchFamily="34" charset="0"/>
              </a:rPr>
              <a:t>Most religious leaders are well aware that the world is no longer flat. But neither is it any longer helpful to think of it as round, although it is global to be sure. How do we capture the ethereal and ephemeral nature of the emergent world in which we now are called to religious leadership? A world that, somewhat ironically from a religious perspective, has in only a few years moved from the earthiness of being “wired” to the heavenliness of “the cloud.” And what does it all imply for ministry – both in theory and in practice? Focusing on the American context, these are the questions this course will address – a third on the broad and dramatic demographic and socio-cultural changes of the last quarter century, a third on their implications for ministry, and a third on promising approaches to developing new religious habits and renewed religious communities for the changing world. Among the topics to be covered drawing on lectures, discussion, case studies, guest speakers and students’ experience: the growing generation gap and the disenchantment of the young adult world; the promise and peril of an increasing diverse world (from pluralism to polarization), triaging with purposefulness, spiritual practices and innovative worship, the seeming incongruity of a “missional” cloud, and mega ministries in increasingly smaller congregations.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http://www.hartsem.edu/modules/file/icons/application-pd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150" y="-61595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4985" y="228600"/>
            <a:ext cx="6628586" cy="5632311"/>
          </a:xfrm>
          <a:prstGeom prst="rect">
            <a:avLst/>
          </a:prstGeom>
          <a:noFill/>
        </p:spPr>
        <p:txBody>
          <a:bodyPr wrap="square" rtlCol="0">
            <a:spAutoFit/>
          </a:bodyPr>
          <a:lstStyle/>
          <a:p>
            <a:pPr algn="ctr" fontAlgn="base"/>
            <a:r>
              <a:rPr lang="en-US" b="1" dirty="0" smtClean="0">
                <a:latin typeface="Georgia" pitchFamily="18" charset="0"/>
              </a:rPr>
              <a:t>Further Resources on Congregations &amp; Change</a:t>
            </a:r>
          </a:p>
          <a:p>
            <a:pPr fontAlgn="base"/>
            <a:endParaRPr lang="en-US" sz="800" b="1" dirty="0" smtClean="0">
              <a:latin typeface="Georgia" pitchFamily="18" charset="0"/>
            </a:endParaRPr>
          </a:p>
          <a:p>
            <a:pPr fontAlgn="base"/>
            <a:r>
              <a:rPr lang="en-US" sz="1400" b="1" dirty="0" smtClean="0">
                <a:latin typeface="Georgia" pitchFamily="18" charset="0"/>
              </a:rPr>
              <a:t>Hartford Seminary Courses and Events, </a:t>
            </a:r>
            <a:r>
              <a:rPr lang="en-US" sz="1400" b="1" dirty="0" smtClean="0">
                <a:latin typeface="Georgia" pitchFamily="18" charset="0"/>
                <a:hlinkClick r:id="rId5"/>
              </a:rPr>
              <a:t>www.hartsem.edu</a:t>
            </a:r>
            <a:endParaRPr lang="en-US" sz="1400" b="1" dirty="0">
              <a:latin typeface="Georgia" pitchFamily="18" charset="0"/>
            </a:endParaRPr>
          </a:p>
          <a:p>
            <a:pPr fontAlgn="base"/>
            <a:endParaRPr lang="en-US" sz="800" b="1" dirty="0">
              <a:latin typeface="Georgia" pitchFamily="18" charset="0"/>
            </a:endParaRPr>
          </a:p>
          <a:p>
            <a:pPr fontAlgn="base"/>
            <a:r>
              <a:rPr lang="en-US" sz="1400" b="1" dirty="0">
                <a:latin typeface="Georgia" pitchFamily="18" charset="0"/>
              </a:rPr>
              <a:t> </a:t>
            </a:r>
            <a:r>
              <a:rPr lang="en-US" sz="1400" b="1" dirty="0" smtClean="0">
                <a:latin typeface="Georgia" pitchFamily="18" charset="0"/>
              </a:rPr>
              <a:t>    Webinar</a:t>
            </a:r>
            <a:r>
              <a:rPr lang="en-US" sz="1400" b="1" i="1" dirty="0" smtClean="0">
                <a:latin typeface="Georgia" pitchFamily="18" charset="0"/>
              </a:rPr>
              <a:t>:   Supersized Believers: What </a:t>
            </a:r>
            <a:r>
              <a:rPr lang="en-US" sz="1400" b="1" i="1" dirty="0" err="1">
                <a:latin typeface="Georgia" pitchFamily="18" charset="0"/>
              </a:rPr>
              <a:t>M</a:t>
            </a:r>
            <a:r>
              <a:rPr lang="en-US" sz="1400" b="1" i="1" dirty="0" err="1" smtClean="0">
                <a:latin typeface="Georgia" pitchFamily="18" charset="0"/>
              </a:rPr>
              <a:t>egachurches</a:t>
            </a:r>
            <a:r>
              <a:rPr lang="en-US" sz="1400" b="1" i="1" dirty="0" smtClean="0">
                <a:latin typeface="Georgia" pitchFamily="18" charset="0"/>
              </a:rPr>
              <a:t> Tell Us      </a:t>
            </a:r>
          </a:p>
          <a:p>
            <a:pPr fontAlgn="base"/>
            <a:r>
              <a:rPr lang="en-US" sz="1400" b="1" i="1" dirty="0">
                <a:latin typeface="Georgia" pitchFamily="18" charset="0"/>
              </a:rPr>
              <a:t> </a:t>
            </a:r>
            <a:r>
              <a:rPr lang="en-US" sz="1400" b="1" i="1" dirty="0" smtClean="0">
                <a:latin typeface="Georgia" pitchFamily="18" charset="0"/>
              </a:rPr>
              <a:t>                          About The Spiritual State of Americans And How to </a:t>
            </a:r>
          </a:p>
          <a:p>
            <a:pPr fontAlgn="base"/>
            <a:r>
              <a:rPr lang="en-US" sz="1400" b="1" i="1" dirty="0">
                <a:latin typeface="Georgia" pitchFamily="18" charset="0"/>
              </a:rPr>
              <a:t> </a:t>
            </a:r>
            <a:r>
              <a:rPr lang="en-US" sz="1400" b="1" i="1" dirty="0" smtClean="0">
                <a:latin typeface="Georgia" pitchFamily="18" charset="0"/>
              </a:rPr>
              <a:t>                          </a:t>
            </a:r>
            <a:r>
              <a:rPr lang="en-US" sz="1400" b="1" i="1" dirty="0" err="1" smtClean="0">
                <a:latin typeface="Georgia" pitchFamily="18" charset="0"/>
              </a:rPr>
              <a:t>ReachThem</a:t>
            </a:r>
            <a:r>
              <a:rPr lang="en-US" sz="1400" b="1" i="1" dirty="0" smtClean="0">
                <a:latin typeface="Georgia" pitchFamily="18" charset="0"/>
              </a:rPr>
              <a:t>     </a:t>
            </a:r>
            <a:r>
              <a:rPr lang="en-US" sz="1400" b="1" dirty="0" smtClean="0">
                <a:solidFill>
                  <a:srgbClr val="0000FF"/>
                </a:solidFill>
                <a:latin typeface="Georgia" pitchFamily="18" charset="0"/>
              </a:rPr>
              <a:t>Thursday</a:t>
            </a:r>
            <a:r>
              <a:rPr lang="en-US" sz="1400" b="1" dirty="0">
                <a:solidFill>
                  <a:srgbClr val="0000FF"/>
                </a:solidFill>
                <a:latin typeface="Georgia" pitchFamily="18" charset="0"/>
              </a:rPr>
              <a:t>, May 23, 2013 at 8 p.m.</a:t>
            </a:r>
            <a:endParaRPr lang="en-US" sz="1400" dirty="0">
              <a:solidFill>
                <a:srgbClr val="0000FF"/>
              </a:solidFill>
              <a:latin typeface="Georgia" pitchFamily="18" charset="0"/>
            </a:endParaRPr>
          </a:p>
          <a:p>
            <a:pPr fontAlgn="base"/>
            <a:endParaRPr lang="en-US" sz="800" b="1" dirty="0">
              <a:latin typeface="Georgia" pitchFamily="18" charset="0"/>
            </a:endParaRPr>
          </a:p>
          <a:p>
            <a:pPr fontAlgn="base"/>
            <a:r>
              <a:rPr lang="en-US" sz="1400" b="1" dirty="0" smtClean="0">
                <a:latin typeface="Georgia" pitchFamily="18" charset="0"/>
              </a:rPr>
              <a:t>        Course:   </a:t>
            </a:r>
            <a:r>
              <a:rPr lang="en-US" sz="1400" b="1" i="1" dirty="0" smtClean="0">
                <a:latin typeface="Georgia" pitchFamily="18" charset="0"/>
              </a:rPr>
              <a:t>American </a:t>
            </a:r>
            <a:r>
              <a:rPr lang="en-US" sz="1400" b="1" i="1" dirty="0">
                <a:latin typeface="Georgia" pitchFamily="18" charset="0"/>
              </a:rPr>
              <a:t>Religious Trends: </a:t>
            </a:r>
            <a:r>
              <a:rPr lang="en-US" sz="1400" b="1" i="1" dirty="0" smtClean="0">
                <a:latin typeface="Georgia" pitchFamily="18" charset="0"/>
              </a:rPr>
              <a:t>Changing World,</a:t>
            </a:r>
          </a:p>
          <a:p>
            <a:pPr fontAlgn="base"/>
            <a:r>
              <a:rPr lang="en-US" sz="1400" b="1" i="1" dirty="0">
                <a:latin typeface="Georgia" pitchFamily="18" charset="0"/>
              </a:rPr>
              <a:t> </a:t>
            </a:r>
            <a:r>
              <a:rPr lang="en-US" sz="1400" b="1" i="1" dirty="0" smtClean="0">
                <a:latin typeface="Georgia" pitchFamily="18" charset="0"/>
              </a:rPr>
              <a:t>                          Changing Ministry  </a:t>
            </a:r>
            <a:r>
              <a:rPr lang="en-US" sz="1400" b="1" dirty="0" smtClean="0">
                <a:solidFill>
                  <a:srgbClr val="0000FF"/>
                </a:solidFill>
                <a:latin typeface="Georgia" pitchFamily="18" charset="0"/>
              </a:rPr>
              <a:t>Monday, June 3 </a:t>
            </a:r>
            <a:r>
              <a:rPr lang="en-US" sz="1400" b="1" dirty="0">
                <a:solidFill>
                  <a:srgbClr val="0000FF"/>
                </a:solidFill>
                <a:latin typeface="Georgia" pitchFamily="18" charset="0"/>
              </a:rPr>
              <a:t>through Friday, </a:t>
            </a:r>
            <a:r>
              <a:rPr lang="en-US" sz="1400" b="1" dirty="0" smtClean="0">
                <a:solidFill>
                  <a:srgbClr val="0000FF"/>
                </a:solidFill>
                <a:latin typeface="Georgia" pitchFamily="18" charset="0"/>
              </a:rPr>
              <a:t>  </a:t>
            </a:r>
          </a:p>
          <a:p>
            <a:pPr fontAlgn="base"/>
            <a:r>
              <a:rPr lang="en-US" sz="1400" b="1" dirty="0">
                <a:solidFill>
                  <a:srgbClr val="0000FF"/>
                </a:solidFill>
                <a:latin typeface="Georgia" pitchFamily="18" charset="0"/>
              </a:rPr>
              <a:t> </a:t>
            </a:r>
            <a:r>
              <a:rPr lang="en-US" sz="1400" b="1" dirty="0" smtClean="0">
                <a:solidFill>
                  <a:srgbClr val="0000FF"/>
                </a:solidFill>
                <a:latin typeface="Georgia" pitchFamily="18" charset="0"/>
              </a:rPr>
              <a:t>                          June </a:t>
            </a:r>
            <a:r>
              <a:rPr lang="en-US" sz="1400" b="1" dirty="0">
                <a:solidFill>
                  <a:srgbClr val="0000FF"/>
                </a:solidFill>
                <a:latin typeface="Georgia" pitchFamily="18" charset="0"/>
              </a:rPr>
              <a:t>7, </a:t>
            </a:r>
            <a:r>
              <a:rPr lang="en-US" sz="1400" b="1" dirty="0" smtClean="0">
                <a:solidFill>
                  <a:srgbClr val="0000FF"/>
                </a:solidFill>
                <a:latin typeface="Georgia" pitchFamily="18" charset="0"/>
              </a:rPr>
              <a:t>9 </a:t>
            </a:r>
            <a:r>
              <a:rPr lang="en-US" sz="1400" b="1" dirty="0">
                <a:solidFill>
                  <a:srgbClr val="0000FF"/>
                </a:solidFill>
                <a:latin typeface="Georgia" pitchFamily="18" charset="0"/>
              </a:rPr>
              <a:t>a.m. to 5:30 </a:t>
            </a:r>
            <a:r>
              <a:rPr lang="en-US" sz="1400" b="1" dirty="0" err="1" smtClean="0">
                <a:solidFill>
                  <a:srgbClr val="0000FF"/>
                </a:solidFill>
                <a:latin typeface="Georgia" pitchFamily="18" charset="0"/>
              </a:rPr>
              <a:t>p.m</a:t>
            </a:r>
            <a:endParaRPr lang="en-US" sz="1400" b="1" dirty="0" smtClean="0">
              <a:solidFill>
                <a:srgbClr val="0000FF"/>
              </a:solidFill>
              <a:latin typeface="Georgia" pitchFamily="18" charset="0"/>
            </a:endParaRPr>
          </a:p>
          <a:p>
            <a:pPr fontAlgn="base"/>
            <a:endParaRPr lang="en-US" sz="1400" b="1" dirty="0">
              <a:solidFill>
                <a:srgbClr val="0000FF"/>
              </a:solidFill>
              <a:latin typeface="Georgia" pitchFamily="18" charset="0"/>
            </a:endParaRPr>
          </a:p>
          <a:p>
            <a:pPr fontAlgn="base"/>
            <a:r>
              <a:rPr lang="en-US" sz="1400" b="1" dirty="0">
                <a:latin typeface="Georgia" pitchFamily="18" charset="0"/>
              </a:rPr>
              <a:t>Hartford Institute Publications,  </a:t>
            </a:r>
            <a:r>
              <a:rPr lang="en-US" sz="1400" b="1" dirty="0" smtClean="0">
                <a:solidFill>
                  <a:srgbClr val="0000FF"/>
                </a:solidFill>
                <a:latin typeface="Georgia" pitchFamily="18" charset="0"/>
              </a:rPr>
              <a:t>www.Faith</a:t>
            </a:r>
            <a:r>
              <a:rPr lang="en-US" sz="1400" b="1" i="1" dirty="0" smtClean="0">
                <a:solidFill>
                  <a:srgbClr val="0000FF"/>
                </a:solidFill>
                <a:latin typeface="Georgia" pitchFamily="18" charset="0"/>
              </a:rPr>
              <a:t>Communities</a:t>
            </a:r>
            <a:r>
              <a:rPr lang="en-US" sz="1400" b="1" dirty="0" smtClean="0">
                <a:solidFill>
                  <a:srgbClr val="0000FF"/>
                </a:solidFill>
                <a:latin typeface="Georgia" pitchFamily="18" charset="0"/>
              </a:rPr>
              <a:t>Today.org</a:t>
            </a:r>
            <a:r>
              <a:rPr lang="en-US" sz="1400" b="1" dirty="0">
                <a:solidFill>
                  <a:srgbClr val="0000FF"/>
                </a:solidFill>
                <a:latin typeface="Georgia" pitchFamily="18" charset="0"/>
              </a:rPr>
              <a:t>/</a:t>
            </a:r>
          </a:p>
          <a:p>
            <a:pPr fontAlgn="base"/>
            <a:endParaRPr lang="en-US" sz="1400" b="1" dirty="0" smtClean="0">
              <a:latin typeface="Georgia" pitchFamily="18" charset="0"/>
            </a:endParaRPr>
          </a:p>
          <a:p>
            <a:r>
              <a:rPr lang="en-US" sz="1400" b="1" i="1" dirty="0" smtClean="0"/>
              <a:t>                             </a:t>
            </a:r>
            <a:r>
              <a:rPr lang="en-US" sz="1400" b="1" i="1" dirty="0" smtClean="0">
                <a:latin typeface="Georgia" pitchFamily="18" charset="0"/>
              </a:rPr>
              <a:t>The </a:t>
            </a:r>
            <a:r>
              <a:rPr lang="en-US" sz="1400" b="1" i="1" dirty="0">
                <a:latin typeface="Georgia" pitchFamily="18" charset="0"/>
              </a:rPr>
              <a:t>Other 80 Percent: Turning Your Church's </a:t>
            </a:r>
            <a:endParaRPr lang="en-US" sz="1400" dirty="0">
              <a:latin typeface="Georgia" pitchFamily="18" charset="0"/>
            </a:endParaRPr>
          </a:p>
          <a:p>
            <a:r>
              <a:rPr lang="en-US" sz="1400" b="1" i="1" dirty="0" smtClean="0">
                <a:latin typeface="Georgia" pitchFamily="18" charset="0"/>
              </a:rPr>
              <a:t>                          Spectators </a:t>
            </a:r>
            <a:r>
              <a:rPr lang="en-US" sz="1400" b="1" i="1" dirty="0">
                <a:latin typeface="Georgia" pitchFamily="18" charset="0"/>
              </a:rPr>
              <a:t>into Active </a:t>
            </a:r>
            <a:r>
              <a:rPr lang="en-US" sz="1400" b="1" i="1" dirty="0" smtClean="0">
                <a:latin typeface="Georgia" pitchFamily="18" charset="0"/>
              </a:rPr>
              <a:t>Participants </a:t>
            </a:r>
          </a:p>
          <a:p>
            <a:r>
              <a:rPr lang="en-US" sz="1400" b="1" i="1" dirty="0">
                <a:latin typeface="Georgia" pitchFamily="18" charset="0"/>
              </a:rPr>
              <a:t> </a:t>
            </a:r>
            <a:r>
              <a:rPr lang="en-US" sz="1400" b="1" i="1" dirty="0" smtClean="0">
                <a:latin typeface="Georgia" pitchFamily="18" charset="0"/>
              </a:rPr>
              <a:t>                         </a:t>
            </a:r>
            <a:r>
              <a:rPr lang="en-US" sz="1400" b="1" dirty="0" smtClean="0">
                <a:latin typeface="Georgia" pitchFamily="18" charset="0"/>
              </a:rPr>
              <a:t>Scott </a:t>
            </a:r>
            <a:r>
              <a:rPr lang="en-US" sz="1400" b="1" dirty="0" err="1" smtClean="0">
                <a:latin typeface="Georgia" pitchFamily="18" charset="0"/>
              </a:rPr>
              <a:t>Thumma</a:t>
            </a:r>
            <a:r>
              <a:rPr lang="en-US" sz="1400" b="1" dirty="0" smtClean="0">
                <a:latin typeface="Georgia" pitchFamily="18" charset="0"/>
              </a:rPr>
              <a:t>, Warrant Bird</a:t>
            </a:r>
            <a:endParaRPr lang="en-US" sz="1400" dirty="0">
              <a:latin typeface="Georgia" pitchFamily="18" charset="0"/>
            </a:endParaRPr>
          </a:p>
          <a:p>
            <a:r>
              <a:rPr lang="en-US" sz="1400" u="sng" dirty="0" smtClean="0">
                <a:latin typeface="Georgia" pitchFamily="18" charset="0"/>
              </a:rPr>
              <a:t>             </a:t>
            </a:r>
            <a:endParaRPr lang="en-US" sz="1400" dirty="0">
              <a:latin typeface="Georgia" pitchFamily="18" charset="0"/>
            </a:endParaRPr>
          </a:p>
          <a:p>
            <a:r>
              <a:rPr lang="en-US" sz="1400" dirty="0" smtClean="0"/>
              <a:t>                                                                         </a:t>
            </a:r>
            <a:r>
              <a:rPr lang="en-US" sz="1400" b="1" dirty="0" smtClean="0">
                <a:latin typeface="Georgia" pitchFamily="18" charset="0"/>
              </a:rPr>
              <a:t>FACTs </a:t>
            </a:r>
            <a:r>
              <a:rPr lang="en-US" sz="1400" b="1" dirty="0">
                <a:latin typeface="Georgia" pitchFamily="18" charset="0"/>
              </a:rPr>
              <a:t>on Growth 2010  </a:t>
            </a:r>
          </a:p>
          <a:p>
            <a:r>
              <a:rPr lang="en-US" sz="1400" b="1" dirty="0" smtClean="0">
                <a:latin typeface="Georgia" pitchFamily="18" charset="0"/>
              </a:rPr>
              <a:t>                                                                 C</a:t>
            </a:r>
            <a:r>
              <a:rPr lang="en-US" sz="1400" b="1" dirty="0">
                <a:latin typeface="Georgia" pitchFamily="18" charset="0"/>
              </a:rPr>
              <a:t>. Kirk </a:t>
            </a:r>
            <a:r>
              <a:rPr lang="en-US" sz="1400" b="1" dirty="0" err="1" smtClean="0">
                <a:latin typeface="Georgia" pitchFamily="18" charset="0"/>
              </a:rPr>
              <a:t>Hadaway</a:t>
            </a:r>
            <a:endParaRPr lang="en-US" sz="1400" b="1" dirty="0" smtClean="0">
              <a:latin typeface="Georgia" pitchFamily="18" charset="0"/>
            </a:endParaRPr>
          </a:p>
          <a:p>
            <a:endParaRPr lang="en-US" sz="1400" b="1" dirty="0">
              <a:latin typeface="Georgia" pitchFamily="18" charset="0"/>
            </a:endParaRPr>
          </a:p>
          <a:p>
            <a:endParaRPr lang="en-US" sz="1400" b="1" dirty="0">
              <a:latin typeface="Georgia" pitchFamily="18" charset="0"/>
            </a:endParaRPr>
          </a:p>
          <a:p>
            <a:r>
              <a:rPr lang="en-US" sz="1400" b="1" dirty="0" smtClean="0">
                <a:latin typeface="Georgia" pitchFamily="18" charset="0"/>
              </a:rPr>
              <a:t>                                A Decade of Change in American</a:t>
            </a:r>
          </a:p>
          <a:p>
            <a:r>
              <a:rPr lang="en-US" sz="1400" b="1" dirty="0">
                <a:latin typeface="Georgia" pitchFamily="18" charset="0"/>
              </a:rPr>
              <a:t> </a:t>
            </a:r>
            <a:r>
              <a:rPr lang="en-US" sz="1400" b="1" dirty="0" smtClean="0">
                <a:latin typeface="Georgia" pitchFamily="18" charset="0"/>
              </a:rPr>
              <a:t>                               Congregations:  2000 - 2010</a:t>
            </a:r>
          </a:p>
          <a:p>
            <a:r>
              <a:rPr lang="en-US" sz="1400" b="1" dirty="0" smtClean="0">
                <a:latin typeface="Georgia" pitchFamily="18" charset="0"/>
              </a:rPr>
              <a:t>                                David A. Roozen</a:t>
            </a:r>
            <a:endParaRPr lang="en-US" sz="1400" b="1" dirty="0">
              <a:latin typeface="Georgia" pitchFamily="18" charset="0"/>
            </a:endParaRPr>
          </a:p>
          <a:p>
            <a:endParaRPr lang="en-US" sz="1400" b="1" dirty="0" smtClean="0">
              <a:latin typeface="Georgia" pitchFamily="18" charset="0"/>
            </a:endParaRPr>
          </a:p>
        </p:txBody>
      </p:sp>
      <p:pic>
        <p:nvPicPr>
          <p:cNvPr id="7" name="summary-frontcover" descr="Front Cover"/>
          <p:cNvPicPr/>
          <p:nvPr/>
        </p:nvPicPr>
        <p:blipFill>
          <a:blip r:embed="rId6">
            <a:extLst>
              <a:ext uri="{28A0092B-C50C-407E-A947-70E740481C1C}">
                <a14:useLocalDpi xmlns:a14="http://schemas.microsoft.com/office/drawing/2010/main" val="0"/>
              </a:ext>
            </a:extLst>
          </a:blip>
          <a:srcRect/>
          <a:stretch>
            <a:fillRect/>
          </a:stretch>
        </p:blipFill>
        <p:spPr bwMode="auto">
          <a:xfrm>
            <a:off x="600710" y="3048000"/>
            <a:ext cx="627380" cy="914400"/>
          </a:xfrm>
          <a:prstGeom prst="rect">
            <a:avLst/>
          </a:prstGeom>
          <a:noFill/>
          <a:ln>
            <a:noFill/>
          </a:ln>
        </p:spPr>
      </p:pic>
      <p:pic>
        <p:nvPicPr>
          <p:cNvPr id="9" name="Picture 8" descr="Facts on Growth cover"/>
          <p:cNvPicPr/>
          <p:nvPr/>
        </p:nvPicPr>
        <p:blipFill>
          <a:blip r:embed="rId7">
            <a:extLst>
              <a:ext uri="{28A0092B-C50C-407E-A947-70E740481C1C}">
                <a14:useLocalDpi xmlns:a14="http://schemas.microsoft.com/office/drawing/2010/main" val="0"/>
              </a:ext>
            </a:extLst>
          </a:blip>
          <a:srcRect/>
          <a:stretch>
            <a:fillRect/>
          </a:stretch>
        </p:blipFill>
        <p:spPr bwMode="auto">
          <a:xfrm>
            <a:off x="5525814" y="3733800"/>
            <a:ext cx="704850" cy="914400"/>
          </a:xfrm>
          <a:prstGeom prst="rect">
            <a:avLst/>
          </a:prstGeom>
          <a:noFill/>
          <a:ln>
            <a:noFill/>
          </a:ln>
        </p:spPr>
      </p:pic>
      <p:cxnSp>
        <p:nvCxnSpPr>
          <p:cNvPr id="6" name="Straight Connector 5"/>
          <p:cNvCxnSpPr/>
          <p:nvPr/>
        </p:nvCxnSpPr>
        <p:spPr>
          <a:xfrm>
            <a:off x="1083868" y="5663611"/>
            <a:ext cx="4535214" cy="0"/>
          </a:xfrm>
          <a:prstGeom prst="line">
            <a:avLst/>
          </a:prstGeom>
        </p:spPr>
        <p:style>
          <a:lnRef idx="1">
            <a:schemeClr val="accent1"/>
          </a:lnRef>
          <a:fillRef idx="0">
            <a:schemeClr val="accent1"/>
          </a:fillRef>
          <a:effectRef idx="0">
            <a:schemeClr val="accent1"/>
          </a:effectRef>
          <a:fontRef idx="minor">
            <a:schemeClr val="tx1"/>
          </a:fontRef>
        </p:style>
      </p:cxnSp>
      <p:pic>
        <p:nvPicPr>
          <p:cNvPr id="12290" name="Picture 2" descr="Front Cover">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710" y="5867400"/>
            <a:ext cx="788375" cy="11887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15065" y="5978902"/>
            <a:ext cx="4800600" cy="1077218"/>
          </a:xfrm>
          <a:prstGeom prst="rect">
            <a:avLst/>
          </a:prstGeom>
          <a:noFill/>
        </p:spPr>
        <p:txBody>
          <a:bodyPr wrap="square" rtlCol="0">
            <a:spAutoFit/>
          </a:bodyPr>
          <a:lstStyle/>
          <a:p>
            <a:r>
              <a:rPr lang="en-US" sz="1400" b="1" dirty="0" smtClean="0">
                <a:latin typeface="Georgia" pitchFamily="18" charset="0"/>
              </a:rPr>
              <a:t>Most recent and encyclopedic book on religious change in the united States</a:t>
            </a:r>
          </a:p>
          <a:p>
            <a:endParaRPr lang="en-US" sz="800" b="1" i="1" dirty="0">
              <a:latin typeface="Georgia" pitchFamily="18" charset="0"/>
            </a:endParaRPr>
          </a:p>
          <a:p>
            <a:r>
              <a:rPr lang="en-US" sz="1400" b="1" i="1" dirty="0" smtClean="0">
                <a:latin typeface="Georgia" pitchFamily="18" charset="0"/>
              </a:rPr>
              <a:t>American </a:t>
            </a:r>
            <a:r>
              <a:rPr lang="en-US" sz="1400" b="1" i="1" dirty="0">
                <a:latin typeface="Georgia" pitchFamily="18" charset="0"/>
              </a:rPr>
              <a:t>Grace: </a:t>
            </a:r>
            <a:r>
              <a:rPr lang="en-US" sz="1400" b="1" i="1" dirty="0" smtClean="0">
                <a:latin typeface="Georgia" pitchFamily="18" charset="0"/>
              </a:rPr>
              <a:t>How </a:t>
            </a:r>
            <a:r>
              <a:rPr lang="en-US" sz="1400" b="1" i="1" dirty="0">
                <a:latin typeface="Georgia" pitchFamily="18" charset="0"/>
              </a:rPr>
              <a:t>Religion Divides and Unites </a:t>
            </a:r>
            <a:r>
              <a:rPr lang="en-US" sz="1400" b="1" i="1" dirty="0" smtClean="0">
                <a:latin typeface="Georgia" pitchFamily="18" charset="0"/>
              </a:rPr>
              <a:t>Us   </a:t>
            </a:r>
            <a:r>
              <a:rPr lang="en-US" sz="1400" dirty="0" smtClean="0">
                <a:latin typeface="Georgia" pitchFamily="18" charset="0"/>
              </a:rPr>
              <a:t>Robert </a:t>
            </a:r>
            <a:r>
              <a:rPr lang="en-US" sz="1400" dirty="0">
                <a:latin typeface="Georgia" pitchFamily="18" charset="0"/>
              </a:rPr>
              <a:t>D. Putnam and David E. Campbell </a:t>
            </a:r>
          </a:p>
        </p:txBody>
      </p:sp>
      <p:pic>
        <p:nvPicPr>
          <p:cNvPr id="12" name="Picture 2" descr="http://faithcommunitiestoday.org/sites/faithcommunitiestoday.org/files/decad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710" y="4352806"/>
            <a:ext cx="966316" cy="118872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a:xfrm>
            <a:off x="622481" y="8077061"/>
            <a:ext cx="5029200" cy="1047116"/>
          </a:xfrm>
          <a:prstGeom prst="rect">
            <a:avLst/>
          </a:prstGeom>
        </p:spPr>
        <p:txBody>
          <a:bodyPr vert="horz" lIns="90000" tIns="46800" rIns="90000" bIns="4680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60000"/>
              </a:lnSpc>
              <a:spcBef>
                <a:spcPts val="650"/>
              </a:spcBef>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smtClean="0">
                <a:latin typeface="Georgia" pitchFamily="18" charset="0"/>
              </a:rPr>
              <a:t>David Roozen, Director</a:t>
            </a:r>
          </a:p>
          <a:p>
            <a:pPr marL="0" indent="0" algn="r">
              <a:lnSpc>
                <a:spcPct val="60000"/>
              </a:lnSpc>
              <a:spcBef>
                <a:spcPts val="650"/>
              </a:spcBef>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smtClean="0">
                <a:latin typeface="Georgia" pitchFamily="18" charset="0"/>
              </a:rPr>
              <a:t>Hartford Seminary Institute </a:t>
            </a:r>
          </a:p>
          <a:p>
            <a:pPr marL="0" indent="0" algn="r">
              <a:lnSpc>
                <a:spcPct val="60000"/>
              </a:lnSpc>
              <a:spcBef>
                <a:spcPts val="650"/>
              </a:spcBef>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smtClean="0">
                <a:latin typeface="Georgia" pitchFamily="18" charset="0"/>
              </a:rPr>
              <a:t>For Religion Research</a:t>
            </a:r>
          </a:p>
          <a:p>
            <a:pPr marL="0" indent="0" algn="r">
              <a:lnSpc>
                <a:spcPct val="60000"/>
              </a:lnSpc>
              <a:spcBef>
                <a:spcPts val="650"/>
              </a:spcBef>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smtClean="0">
                <a:solidFill>
                  <a:srgbClr val="0000FF"/>
                </a:solidFill>
                <a:latin typeface="Georgia" pitchFamily="18" charset="0"/>
              </a:rPr>
              <a:t>roozen@hartsem.edu</a:t>
            </a:r>
          </a:p>
          <a:p>
            <a:pPr marL="0" indent="0" algn="r">
              <a:lnSpc>
                <a:spcPct val="60000"/>
              </a:lnSpc>
              <a:spcBef>
                <a:spcPts val="200"/>
              </a:spcBef>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800" dirty="0" smtClean="0">
              <a:latin typeface="Georgia" pitchFamily="18" charset="0"/>
            </a:endParaRPr>
          </a:p>
        </p:txBody>
      </p:sp>
      <p:pic>
        <p:nvPicPr>
          <p:cNvPr id="16" name="Picture 5" descr="file:///C:/Documents%20and%20Settings/roozen.HARTSEM.000/Local%20Settings/Temporary%20Internet%20Files/OLK38/hirrlogo.jpg"/>
          <p:cNvPicPr>
            <a:picLocks noChangeAspect="1" noChangeArrowheads="1"/>
          </p:cNvPicPr>
          <p:nvPr/>
        </p:nvPicPr>
        <p:blipFill>
          <a:blip r:embed="rId11" r:link="rId12"/>
          <a:srcRect/>
          <a:stretch>
            <a:fillRect/>
          </a:stretch>
        </p:blipFill>
        <p:spPr bwMode="auto">
          <a:xfrm>
            <a:off x="5619082" y="7700962"/>
            <a:ext cx="1043570" cy="1280160"/>
          </a:xfrm>
          <a:prstGeom prst="rect">
            <a:avLst/>
          </a:prstGeom>
          <a:solidFill>
            <a:schemeClr val="accent2">
              <a:lumMod val="20000"/>
              <a:lumOff val="80000"/>
            </a:schemeClr>
          </a:solidFill>
          <a:ln>
            <a:noFill/>
          </a:ln>
        </p:spPr>
      </p:pic>
    </p:spTree>
    <p:extLst>
      <p:ext uri="{BB962C8B-B14F-4D97-AF65-F5344CB8AC3E}">
        <p14:creationId xmlns:p14="http://schemas.microsoft.com/office/powerpoint/2010/main" val="2218827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 y="10477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099" name="Text Box 2"/>
          <p:cNvSpPr txBox="1">
            <a:spLocks noChangeArrowheads="1"/>
          </p:cNvSpPr>
          <p:nvPr/>
        </p:nvSpPr>
        <p:spPr bwMode="auto">
          <a:xfrm>
            <a:off x="25400" y="6892925"/>
            <a:ext cx="2143125" cy="154305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00B050"/>
                </a:solidFill>
                <a:latin typeface="Arial Narrow" pitchFamily="34" charset="0"/>
              </a:rPr>
              <a:t>Episcopal</a:t>
            </a:r>
            <a:endParaRPr lang="en-US" sz="1200"/>
          </a:p>
          <a:p>
            <a:r>
              <a:rPr lang="en-US" sz="1400" b="1">
                <a:solidFill>
                  <a:srgbClr val="00B050"/>
                </a:solidFill>
                <a:latin typeface="Arial Narrow" pitchFamily="34" charset="0"/>
              </a:rPr>
              <a:t>Presbyterian-USA</a:t>
            </a:r>
            <a:endParaRPr lang="en-US" sz="1200"/>
          </a:p>
          <a:p>
            <a:r>
              <a:rPr lang="en-US" sz="1400" b="1">
                <a:solidFill>
                  <a:srgbClr val="00B050"/>
                </a:solidFill>
                <a:latin typeface="Arial Narrow" pitchFamily="34" charset="0"/>
              </a:rPr>
              <a:t>United Church of Christ</a:t>
            </a:r>
            <a:endParaRPr lang="en-US" sz="1200"/>
          </a:p>
          <a:p>
            <a:r>
              <a:rPr lang="en-US" sz="1400" b="1">
                <a:solidFill>
                  <a:srgbClr val="00B050"/>
                </a:solidFill>
                <a:latin typeface="Arial Narrow" pitchFamily="34" charset="0"/>
              </a:rPr>
              <a:t>Church of the Brethren</a:t>
            </a:r>
            <a:endParaRPr lang="en-US" sz="1200"/>
          </a:p>
          <a:p>
            <a:r>
              <a:rPr lang="en-US" sz="1400" b="1">
                <a:solidFill>
                  <a:srgbClr val="00B050"/>
                </a:solidFill>
                <a:latin typeface="Arial Narrow" pitchFamily="34" charset="0"/>
              </a:rPr>
              <a:t>Evangelical Lutheran-ELCA</a:t>
            </a:r>
            <a:endParaRPr lang="en-US" sz="1200"/>
          </a:p>
          <a:p>
            <a:r>
              <a:rPr lang="en-US" sz="1400" b="1">
                <a:solidFill>
                  <a:srgbClr val="00B050"/>
                </a:solidFill>
                <a:latin typeface="Arial Narrow" pitchFamily="34" charset="0"/>
              </a:rPr>
              <a:t>Reformed Church of Am</a:t>
            </a:r>
            <a:endParaRPr lang="en-US" sz="1200"/>
          </a:p>
          <a:p>
            <a:r>
              <a:rPr lang="en-US" sz="1400" b="1">
                <a:solidFill>
                  <a:srgbClr val="00B050"/>
                </a:solidFill>
                <a:latin typeface="Arial Narrow" pitchFamily="34" charset="0"/>
              </a:rPr>
              <a:t>United Methodist</a:t>
            </a:r>
            <a:endParaRPr lang="en-US" sz="1200"/>
          </a:p>
          <a:p>
            <a:endParaRPr lang="en-US" sz="1200"/>
          </a:p>
        </p:txBody>
      </p:sp>
      <p:sp>
        <p:nvSpPr>
          <p:cNvPr id="4100" name="Text Box 5"/>
          <p:cNvSpPr txBox="1">
            <a:spLocks noChangeArrowheads="1"/>
          </p:cNvSpPr>
          <p:nvPr/>
        </p:nvSpPr>
        <p:spPr bwMode="auto">
          <a:xfrm>
            <a:off x="2209800" y="6880225"/>
            <a:ext cx="2590800" cy="173355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6600CC"/>
                </a:solidFill>
                <a:latin typeface="Arial Narrow" pitchFamily="34" charset="0"/>
              </a:rPr>
              <a:t>Christian and Missionary Alliance</a:t>
            </a:r>
            <a:endParaRPr lang="en-US" sz="1200"/>
          </a:p>
          <a:p>
            <a:r>
              <a:rPr lang="en-US" sz="1400" b="1">
                <a:solidFill>
                  <a:srgbClr val="6600CC"/>
                </a:solidFill>
                <a:latin typeface="Arial Narrow" pitchFamily="34" charset="0"/>
              </a:rPr>
              <a:t>Cumberland Presbyterian</a:t>
            </a:r>
            <a:endParaRPr lang="en-US" sz="1200"/>
          </a:p>
          <a:p>
            <a:r>
              <a:rPr lang="en-US" sz="1400" b="1">
                <a:solidFill>
                  <a:srgbClr val="6600CC"/>
                </a:solidFill>
                <a:latin typeface="Arial Narrow" pitchFamily="34" charset="0"/>
              </a:rPr>
              <a:t>Evangelical Covenant </a:t>
            </a:r>
            <a:endParaRPr lang="en-US" sz="1200"/>
          </a:p>
          <a:p>
            <a:r>
              <a:rPr lang="en-US" sz="1400" b="1">
                <a:solidFill>
                  <a:srgbClr val="6600CC"/>
                </a:solidFill>
                <a:latin typeface="Arial Narrow" pitchFamily="34" charset="0"/>
              </a:rPr>
              <a:t>Lutheran Church, Missouri Synod</a:t>
            </a:r>
            <a:endParaRPr lang="en-US" sz="1200"/>
          </a:p>
          <a:p>
            <a:r>
              <a:rPr lang="en-US" sz="1400" b="1">
                <a:solidFill>
                  <a:srgbClr val="6600CC"/>
                </a:solidFill>
                <a:latin typeface="Arial Narrow" pitchFamily="34" charset="0"/>
              </a:rPr>
              <a:t>N.A. Baptist Conf</a:t>
            </a:r>
            <a:endParaRPr lang="en-US" sz="1200"/>
          </a:p>
          <a:p>
            <a:r>
              <a:rPr lang="en-US" sz="1400" b="1">
                <a:solidFill>
                  <a:srgbClr val="6600CC"/>
                </a:solidFill>
                <a:latin typeface="Arial Narrow" pitchFamily="34" charset="0"/>
              </a:rPr>
              <a:t>7th Day Adventist</a:t>
            </a:r>
            <a:endParaRPr lang="en-US" sz="1200"/>
          </a:p>
          <a:p>
            <a:r>
              <a:rPr lang="en-US" sz="1400" b="1">
                <a:solidFill>
                  <a:srgbClr val="6600CC"/>
                </a:solidFill>
                <a:latin typeface="Arial Narrow" pitchFamily="34" charset="0"/>
              </a:rPr>
              <a:t>Southern Baptist Conv </a:t>
            </a:r>
            <a:endParaRPr lang="en-US" sz="1200"/>
          </a:p>
          <a:p>
            <a:r>
              <a:rPr lang="en-US" sz="1400" b="1">
                <a:solidFill>
                  <a:srgbClr val="6600CC"/>
                </a:solidFill>
                <a:latin typeface="Arial Narrow" pitchFamily="34" charset="0"/>
              </a:rPr>
              <a:t>Wisc Evang Lutheran Synod</a:t>
            </a:r>
            <a:endParaRPr lang="en-US" sz="1200"/>
          </a:p>
          <a:p>
            <a:endParaRPr lang="en-US" sz="1200"/>
          </a:p>
        </p:txBody>
      </p:sp>
      <p:sp>
        <p:nvSpPr>
          <p:cNvPr id="4101" name="Text Box 3"/>
          <p:cNvSpPr txBox="1">
            <a:spLocks noChangeArrowheads="1"/>
          </p:cNvSpPr>
          <p:nvPr/>
        </p:nvSpPr>
        <p:spPr bwMode="auto">
          <a:xfrm>
            <a:off x="4832350" y="6892925"/>
            <a:ext cx="2000250" cy="1412875"/>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C00000"/>
                </a:solidFill>
                <a:latin typeface="Arial Narrow" pitchFamily="34" charset="0"/>
              </a:rPr>
              <a:t>Assemblies of God</a:t>
            </a:r>
            <a:endParaRPr lang="en-US" sz="1200"/>
          </a:p>
          <a:p>
            <a:r>
              <a:rPr lang="en-US" sz="1400" b="1">
                <a:solidFill>
                  <a:srgbClr val="C00000"/>
                </a:solidFill>
                <a:latin typeface="Arial Narrow" pitchFamily="34" charset="0"/>
              </a:rPr>
              <a:t>Church of God-Anderson</a:t>
            </a:r>
            <a:endParaRPr lang="en-US" sz="1200"/>
          </a:p>
          <a:p>
            <a:r>
              <a:rPr lang="en-US" sz="1400" b="1">
                <a:solidFill>
                  <a:srgbClr val="C00000"/>
                </a:solidFill>
                <a:latin typeface="Arial Narrow" pitchFamily="34" charset="0"/>
              </a:rPr>
              <a:t>Church of God-Cleveland</a:t>
            </a:r>
            <a:endParaRPr lang="en-US" sz="1200"/>
          </a:p>
          <a:p>
            <a:r>
              <a:rPr lang="en-US" sz="1400" b="1">
                <a:solidFill>
                  <a:srgbClr val="C00000"/>
                </a:solidFill>
                <a:latin typeface="Arial Narrow" pitchFamily="34" charset="0"/>
              </a:rPr>
              <a:t>Church of Nazarene</a:t>
            </a:r>
            <a:endParaRPr lang="en-US" sz="1200"/>
          </a:p>
          <a:p>
            <a:r>
              <a:rPr lang="en-US" sz="1400" b="1">
                <a:solidFill>
                  <a:srgbClr val="C00000"/>
                </a:solidFill>
                <a:latin typeface="Arial Narrow" pitchFamily="34" charset="0"/>
              </a:rPr>
              <a:t>Free Methoddist of N.A.</a:t>
            </a:r>
            <a:endParaRPr lang="en-US" sz="1200"/>
          </a:p>
          <a:p>
            <a:r>
              <a:rPr lang="en-US" sz="1400" b="1">
                <a:solidFill>
                  <a:srgbClr val="C00000"/>
                </a:solidFill>
                <a:latin typeface="Arial Narrow" pitchFamily="34" charset="0"/>
              </a:rPr>
              <a:t>Salvation Army</a:t>
            </a:r>
            <a:endParaRPr lang="en-US" sz="1200"/>
          </a:p>
          <a:p>
            <a:endParaRPr lang="en-US" sz="1200"/>
          </a:p>
        </p:txBody>
      </p:sp>
      <p:pic>
        <p:nvPicPr>
          <p:cNvPr id="4102"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885825"/>
            <a:ext cx="67945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9"/>
          <p:cNvSpPr>
            <a:spLocks noChangeArrowheads="1"/>
          </p:cNvSpPr>
          <p:nvPr/>
        </p:nvSpPr>
        <p:spPr bwMode="auto">
          <a:xfrm>
            <a:off x="0" y="14288"/>
            <a:ext cx="6858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800" b="1" dirty="0" smtClean="0">
                <a:latin typeface="Georgia" pitchFamily="18" charset="0"/>
                <a:cs typeface="Times New Roman" pitchFamily="18" charset="0"/>
              </a:rPr>
              <a:t>Declines Have Accelerated in the Last Decade</a:t>
            </a:r>
            <a:endParaRPr lang="en-US" sz="2800" dirty="0">
              <a:latin typeface="Georgia" pitchFamily="18" charset="0"/>
            </a:endParaRPr>
          </a:p>
        </p:txBody>
      </p:sp>
      <p:sp>
        <p:nvSpPr>
          <p:cNvPr id="4104" name="Rectangle 9"/>
          <p:cNvSpPr>
            <a:spLocks noChangeArrowheads="1"/>
          </p:cNvSpPr>
          <p:nvPr/>
        </p:nvSpPr>
        <p:spPr bwMode="auto">
          <a:xfrm>
            <a:off x="3173413" y="8816975"/>
            <a:ext cx="44767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300">
                <a:latin typeface="Candara" pitchFamily="34" charset="0"/>
                <a:cs typeface="Times New Roman" pitchFamily="18" charset="0"/>
              </a:rPr>
              <a:t>D</a:t>
            </a:r>
            <a:r>
              <a:rPr lang="en-US" sz="1100">
                <a:latin typeface="Candara" pitchFamily="34" charset="0"/>
                <a:cs typeface="Times New Roman" pitchFamily="18" charset="0"/>
              </a:rPr>
              <a:t>AVID</a:t>
            </a:r>
            <a:r>
              <a:rPr lang="en-US" sz="1300">
                <a:latin typeface="Candara" pitchFamily="34" charset="0"/>
                <a:cs typeface="Times New Roman" pitchFamily="18" charset="0"/>
              </a:rPr>
              <a:t> R</a:t>
            </a:r>
            <a:r>
              <a:rPr lang="en-US" sz="1100">
                <a:latin typeface="Candara" pitchFamily="34" charset="0"/>
                <a:cs typeface="Times New Roman" pitchFamily="18" charset="0"/>
              </a:rPr>
              <a:t>OOZEN   ROOZEN@HARTSEM.EDU </a:t>
            </a:r>
          </a:p>
        </p:txBody>
      </p:sp>
      <p:sp>
        <p:nvSpPr>
          <p:cNvPr id="4105" name="Rectangle 9"/>
          <p:cNvSpPr>
            <a:spLocks noChangeArrowheads="1"/>
          </p:cNvSpPr>
          <p:nvPr/>
        </p:nvSpPr>
        <p:spPr bwMode="auto">
          <a:xfrm>
            <a:off x="3810000" y="1828800"/>
            <a:ext cx="2819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b="1" dirty="0">
                <a:latin typeface="Arial Narrow" pitchFamily="34" charset="0"/>
              </a:rPr>
              <a:t>Based on data from the Yearbook of </a:t>
            </a:r>
          </a:p>
          <a:p>
            <a:pPr eaLnBrk="0" hangingPunct="0"/>
            <a:r>
              <a:rPr lang="en-US" sz="1400" b="1" dirty="0">
                <a:latin typeface="Arial Narrow" pitchFamily="34" charset="0"/>
              </a:rPr>
              <a:t>American and Canadian Churches</a:t>
            </a:r>
            <a:endParaRPr lang="en-US" sz="1400" dirty="0">
              <a:latin typeface="Arial Narrow" pitchFamily="34" charset="0"/>
            </a:endParaRPr>
          </a:p>
        </p:txBody>
      </p:sp>
      <p:pic>
        <p:nvPicPr>
          <p:cNvPr id="4106" name="Picture 2" descr="Hartford Institut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8586788"/>
            <a:ext cx="18288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ChangeArrowheads="1"/>
          </p:cNvSpPr>
          <p:nvPr/>
        </p:nvSpPr>
        <p:spPr bwMode="auto">
          <a:xfrm>
            <a:off x="381000" y="1030515"/>
            <a:ext cx="6858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600" b="1" dirty="0">
                <a:solidFill>
                  <a:srgbClr val="CC0000"/>
                </a:solidFill>
                <a:latin typeface="Arial Black" pitchFamily="34" charset="0"/>
                <a:cs typeface="Times New Roman" pitchFamily="18" charset="0"/>
              </a:rPr>
              <a:t>Five Year Rate of Growth or Decline in Membership</a:t>
            </a:r>
            <a:r>
              <a:rPr lang="en-US" sz="1600" dirty="0">
                <a:solidFill>
                  <a:srgbClr val="CC0000"/>
                </a:solidFill>
                <a:latin typeface="Arial Black" pitchFamily="34" charset="0"/>
              </a:rPr>
              <a:t> </a:t>
            </a:r>
          </a:p>
        </p:txBody>
      </p:sp>
      <p:cxnSp>
        <p:nvCxnSpPr>
          <p:cNvPr id="3" name="Straight Connector 2"/>
          <p:cNvCxnSpPr/>
          <p:nvPr/>
        </p:nvCxnSpPr>
        <p:spPr>
          <a:xfrm>
            <a:off x="5411788" y="2667000"/>
            <a:ext cx="0" cy="32004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933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297542" y="1676400"/>
            <a:ext cx="220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b="1" dirty="0">
                <a:solidFill>
                  <a:srgbClr val="00B050"/>
                </a:solidFill>
                <a:latin typeface="Georgia" pitchFamily="18" charset="0"/>
              </a:rPr>
              <a:t>A Steep Drop in Financial Health</a:t>
            </a:r>
          </a:p>
        </p:txBody>
      </p:sp>
      <p:pic>
        <p:nvPicPr>
          <p:cNvPr id="13316" name="Picture 3" descr="E:\------- Trend Pdfs\Figure 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397538"/>
            <a:ext cx="40036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oly Toll cover"/>
          <p:cNvPicPr>
            <a:picLocks noChangeAspect="1"/>
          </p:cNvPicPr>
          <p:nvPr/>
        </p:nvPicPr>
        <p:blipFill>
          <a:blip r:embed="rId3"/>
          <a:srcRect/>
          <a:stretch>
            <a:fillRect/>
          </a:stretch>
        </p:blipFill>
        <p:spPr bwMode="auto">
          <a:xfrm>
            <a:off x="228600" y="2328812"/>
            <a:ext cx="2173514" cy="2726326"/>
          </a:xfrm>
          <a:prstGeom prst="rect">
            <a:avLst/>
          </a:prstGeom>
          <a:noFill/>
          <a:ln>
            <a:solidFill>
              <a:schemeClr val="accent2">
                <a:lumMod val="60000"/>
                <a:lumOff val="40000"/>
              </a:schemeClr>
            </a:solidFill>
          </a:ln>
        </p:spPr>
      </p:pic>
      <p:pic>
        <p:nvPicPr>
          <p:cNvPr id="7" name="Picture 2" descr="Fig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334000"/>
            <a:ext cx="4006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4419600" y="5352143"/>
            <a:ext cx="190468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b="1" dirty="0" smtClean="0">
                <a:solidFill>
                  <a:srgbClr val="C00000"/>
                </a:solidFill>
                <a:latin typeface="Georgia" pitchFamily="18" charset="0"/>
                <a:cs typeface="Tahoma" pitchFamily="34" charset="0"/>
              </a:rPr>
              <a:t>And,  a Nearly</a:t>
            </a:r>
          </a:p>
          <a:p>
            <a:pPr eaLnBrk="1" hangingPunct="1"/>
            <a:r>
              <a:rPr lang="en-US" sz="1800" b="1" dirty="0" smtClean="0">
                <a:solidFill>
                  <a:srgbClr val="C00000"/>
                </a:solidFill>
                <a:latin typeface="Georgia" pitchFamily="18" charset="0"/>
                <a:cs typeface="Tahoma" pitchFamily="34" charset="0"/>
              </a:rPr>
              <a:t>Equal Drop in </a:t>
            </a:r>
          </a:p>
          <a:p>
            <a:pPr eaLnBrk="1" hangingPunct="1"/>
            <a:r>
              <a:rPr lang="en-US" sz="1800" b="1" dirty="0" smtClean="0">
                <a:solidFill>
                  <a:srgbClr val="C00000"/>
                </a:solidFill>
                <a:latin typeface="Georgia" pitchFamily="18" charset="0"/>
                <a:cs typeface="Tahoma" pitchFamily="34" charset="0"/>
              </a:rPr>
              <a:t>The Spiritual </a:t>
            </a:r>
            <a:endParaRPr lang="en-US" sz="1800" b="1" dirty="0">
              <a:solidFill>
                <a:srgbClr val="C00000"/>
              </a:solidFill>
              <a:latin typeface="Georgia" pitchFamily="18" charset="0"/>
              <a:cs typeface="Tahoma" pitchFamily="34" charset="0"/>
            </a:endParaRPr>
          </a:p>
          <a:p>
            <a:pPr eaLnBrk="1" hangingPunct="1"/>
            <a:r>
              <a:rPr lang="en-US" sz="1800" b="1" dirty="0" smtClean="0">
                <a:solidFill>
                  <a:srgbClr val="C00000"/>
                </a:solidFill>
                <a:latin typeface="Georgia" pitchFamily="18" charset="0"/>
                <a:cs typeface="Tahoma" pitchFamily="34" charset="0"/>
              </a:rPr>
              <a:t>Vitality of</a:t>
            </a:r>
          </a:p>
          <a:p>
            <a:pPr eaLnBrk="1" hangingPunct="1"/>
            <a:r>
              <a:rPr lang="en-US" sz="1800" b="1" dirty="0" smtClean="0">
                <a:solidFill>
                  <a:srgbClr val="C00000"/>
                </a:solidFill>
                <a:latin typeface="Georgia" pitchFamily="18" charset="0"/>
                <a:cs typeface="Tahoma" pitchFamily="34" charset="0"/>
              </a:rPr>
              <a:t>Congregations</a:t>
            </a:r>
            <a:endParaRPr lang="en-US" sz="1800" dirty="0">
              <a:latin typeface="Georgia" pitchFamily="18" charset="0"/>
            </a:endParaRPr>
          </a:p>
        </p:txBody>
      </p:sp>
      <p:sp>
        <p:nvSpPr>
          <p:cNvPr id="9" name="TextBox 5"/>
          <p:cNvSpPr txBox="1">
            <a:spLocks noChangeArrowheads="1"/>
          </p:cNvSpPr>
          <p:nvPr/>
        </p:nvSpPr>
        <p:spPr bwMode="auto">
          <a:xfrm>
            <a:off x="185509" y="0"/>
            <a:ext cx="64529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1" dirty="0" smtClean="0">
                <a:solidFill>
                  <a:srgbClr val="0000CC"/>
                </a:solidFill>
                <a:latin typeface="Georgia" pitchFamily="18" charset="0"/>
                <a:cs typeface="Tahoma" pitchFamily="34" charset="0"/>
              </a:rPr>
              <a:t>And  It </a:t>
            </a:r>
            <a:r>
              <a:rPr lang="en-US" b="1" dirty="0">
                <a:solidFill>
                  <a:srgbClr val="0000CC"/>
                </a:solidFill>
                <a:latin typeface="Georgia" pitchFamily="18" charset="0"/>
                <a:cs typeface="Tahoma" pitchFamily="34" charset="0"/>
              </a:rPr>
              <a:t>I</a:t>
            </a:r>
            <a:r>
              <a:rPr lang="en-US" b="1" dirty="0" smtClean="0">
                <a:solidFill>
                  <a:srgbClr val="0000CC"/>
                </a:solidFill>
                <a:latin typeface="Georgia" pitchFamily="18" charset="0"/>
                <a:cs typeface="Tahoma" pitchFamily="34" charset="0"/>
              </a:rPr>
              <a:t>s </a:t>
            </a:r>
            <a:r>
              <a:rPr lang="en-US" b="1" dirty="0">
                <a:solidFill>
                  <a:srgbClr val="0000CC"/>
                </a:solidFill>
                <a:latin typeface="Georgia" pitchFamily="18" charset="0"/>
                <a:cs typeface="Tahoma" pitchFamily="34" charset="0"/>
              </a:rPr>
              <a:t>N</a:t>
            </a:r>
            <a:r>
              <a:rPr lang="en-US" b="1" dirty="0" smtClean="0">
                <a:solidFill>
                  <a:srgbClr val="0000CC"/>
                </a:solidFill>
                <a:latin typeface="Georgia" pitchFamily="18" charset="0"/>
                <a:cs typeface="Tahoma" pitchFamily="34" charset="0"/>
              </a:rPr>
              <a:t>ot </a:t>
            </a:r>
            <a:r>
              <a:rPr lang="en-US" b="1" dirty="0">
                <a:solidFill>
                  <a:srgbClr val="0000CC"/>
                </a:solidFill>
                <a:latin typeface="Georgia" pitchFamily="18" charset="0"/>
                <a:cs typeface="Tahoma" pitchFamily="34" charset="0"/>
              </a:rPr>
              <a:t>J</a:t>
            </a:r>
            <a:r>
              <a:rPr lang="en-US" b="1" dirty="0" smtClean="0">
                <a:solidFill>
                  <a:srgbClr val="0000CC"/>
                </a:solidFill>
                <a:latin typeface="Georgia" pitchFamily="18" charset="0"/>
                <a:cs typeface="Tahoma" pitchFamily="34" charset="0"/>
              </a:rPr>
              <a:t>ust </a:t>
            </a:r>
          </a:p>
          <a:p>
            <a:pPr algn="ctr" eaLnBrk="1" hangingPunct="1"/>
            <a:r>
              <a:rPr lang="en-US" b="1" dirty="0" smtClean="0">
                <a:solidFill>
                  <a:srgbClr val="0000CC"/>
                </a:solidFill>
                <a:latin typeface="Georgia" pitchFamily="18" charset="0"/>
                <a:cs typeface="Tahoma" pitchFamily="34" charset="0"/>
              </a:rPr>
              <a:t>A Matter of People in the Pews,</a:t>
            </a:r>
          </a:p>
          <a:p>
            <a:pPr algn="ctr" eaLnBrk="1" hangingPunct="1"/>
            <a:r>
              <a:rPr lang="en-US" b="1" dirty="0" smtClean="0">
                <a:solidFill>
                  <a:srgbClr val="0000CC"/>
                </a:solidFill>
                <a:latin typeface="Georgia" pitchFamily="18" charset="0"/>
                <a:cs typeface="Tahoma" pitchFamily="34" charset="0"/>
              </a:rPr>
              <a:t>But Also:</a:t>
            </a:r>
            <a:endParaRPr lang="en-US" dirty="0">
              <a:solidFill>
                <a:srgbClr val="0000CC"/>
              </a:solidFill>
              <a:latin typeface="Georgia" pitchFamily="18" charset="0"/>
            </a:endParaRPr>
          </a:p>
        </p:txBody>
      </p:sp>
    </p:spTree>
    <p:extLst>
      <p:ext uri="{BB962C8B-B14F-4D97-AF65-F5344CB8AC3E}">
        <p14:creationId xmlns:p14="http://schemas.microsoft.com/office/powerpoint/2010/main" val="2576686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6705600" cy="8217634"/>
          </a:xfrm>
          <a:prstGeom prst="rect">
            <a:avLst/>
          </a:prstGeom>
          <a:noFill/>
          <a:ln>
            <a:solidFill>
              <a:schemeClr val="accent6">
                <a:lumMod val="40000"/>
                <a:lumOff val="60000"/>
              </a:schemeClr>
            </a:solidFill>
          </a:ln>
        </p:spPr>
        <p:txBody>
          <a:bodyPr wrap="square" lIns="18288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2200" b="1" dirty="0" smtClean="0">
                <a:latin typeface="Georgia" pitchFamily="18" charset="0"/>
              </a:rPr>
              <a:t>But The Declines Are Only The</a:t>
            </a:r>
          </a:p>
          <a:p>
            <a:pPr algn="ctr" eaLnBrk="1" hangingPunct="1">
              <a:defRPr/>
            </a:pPr>
            <a:r>
              <a:rPr lang="en-US" sz="2200" b="1" dirty="0" smtClean="0">
                <a:latin typeface="Georgia" pitchFamily="18" charset="0"/>
              </a:rPr>
              <a:t>“Glass Half Empty” Take On The Decade, which also includes, among other negatives:</a:t>
            </a:r>
          </a:p>
          <a:p>
            <a:pPr algn="ctr" eaLnBrk="1" hangingPunct="1">
              <a:defRPr/>
            </a:pPr>
            <a:endParaRPr lang="en-US" sz="800" b="1" dirty="0" smtClean="0">
              <a:latin typeface="Georgia" pitchFamily="18" charset="0"/>
            </a:endParaRPr>
          </a:p>
          <a:p>
            <a:pPr algn="ctr" eaLnBrk="1" hangingPunct="1">
              <a:defRPr/>
            </a:pPr>
            <a:r>
              <a:rPr lang="en-US" sz="2000" b="1" dirty="0" smtClean="0">
                <a:latin typeface="Palatino Linotype" pitchFamily="18" charset="0"/>
                <a:sym typeface="Wingdings"/>
              </a:rPr>
              <a:t> </a:t>
            </a:r>
            <a:r>
              <a:rPr lang="en-US" sz="2000" b="1" dirty="0" smtClean="0">
                <a:latin typeface="Palatino Linotype" pitchFamily="18" charset="0"/>
              </a:rPr>
              <a:t>Continuing </a:t>
            </a:r>
            <a:r>
              <a:rPr lang="en-US" sz="2000" b="1" dirty="0">
                <a:latin typeface="Palatino Linotype" pitchFamily="18" charset="0"/>
              </a:rPr>
              <a:t>high levels of </a:t>
            </a:r>
            <a:r>
              <a:rPr lang="en-US" sz="2000" b="1" dirty="0" smtClean="0">
                <a:latin typeface="Palatino Linotype" pitchFamily="18" charset="0"/>
              </a:rPr>
              <a:t>conflict,  and</a:t>
            </a:r>
            <a:endParaRPr lang="en-US" sz="2000" b="1" dirty="0">
              <a:latin typeface="Palatino Linotype" pitchFamily="18" charset="0"/>
            </a:endParaRPr>
          </a:p>
          <a:p>
            <a:pPr algn="ctr" eaLnBrk="1" hangingPunct="1">
              <a:defRPr/>
            </a:pPr>
            <a:r>
              <a:rPr lang="en-US" sz="2000" b="1" dirty="0">
                <a:latin typeface="Palatino Linotype" pitchFamily="18" charset="0"/>
              </a:rPr>
              <a:t>     </a:t>
            </a:r>
            <a:r>
              <a:rPr lang="en-US" sz="2000" b="1" dirty="0" smtClean="0">
                <a:latin typeface="Palatino Linotype" pitchFamily="18" charset="0"/>
              </a:rPr>
              <a:t> </a:t>
            </a:r>
            <a:r>
              <a:rPr lang="en-US" sz="2000" b="1" dirty="0">
                <a:latin typeface="Palatino Linotype" pitchFamily="18" charset="0"/>
                <a:sym typeface="Wingdings"/>
              </a:rPr>
              <a:t></a:t>
            </a:r>
            <a:r>
              <a:rPr lang="en-US" sz="2000" b="1" dirty="0" smtClean="0">
                <a:latin typeface="Palatino Linotype" pitchFamily="18" charset="0"/>
              </a:rPr>
              <a:t>Aging </a:t>
            </a:r>
            <a:r>
              <a:rPr lang="en-US" sz="2000" b="1" dirty="0">
                <a:latin typeface="Palatino Linotype" pitchFamily="18" charset="0"/>
              </a:rPr>
              <a:t>memberships.</a:t>
            </a:r>
          </a:p>
          <a:p>
            <a:pPr algn="ctr" eaLnBrk="1" hangingPunct="1">
              <a:defRPr/>
            </a:pPr>
            <a:endParaRPr lang="en-US" sz="800" b="1" dirty="0" smtClean="0">
              <a:latin typeface="Georgia" pitchFamily="18" charset="0"/>
            </a:endParaRPr>
          </a:p>
          <a:p>
            <a:pPr eaLnBrk="1" hangingPunct="1">
              <a:defRPr/>
            </a:pPr>
            <a:r>
              <a:rPr lang="en-US" sz="2200" b="1" dirty="0" smtClean="0">
                <a:latin typeface="Georgia" pitchFamily="18" charset="0"/>
              </a:rPr>
              <a:t>On The Positive </a:t>
            </a:r>
            <a:r>
              <a:rPr lang="en-US" sz="2200" b="1" dirty="0">
                <a:latin typeface="Georgia" pitchFamily="18" charset="0"/>
              </a:rPr>
              <a:t>S</a:t>
            </a:r>
            <a:r>
              <a:rPr lang="en-US" sz="2200" b="1" dirty="0" smtClean="0">
                <a:latin typeface="Georgia" pitchFamily="18" charset="0"/>
              </a:rPr>
              <a:t>ide, The Decade Brought:</a:t>
            </a:r>
          </a:p>
          <a:p>
            <a:pPr eaLnBrk="1" hangingPunct="1">
              <a:defRPr/>
            </a:pPr>
            <a:r>
              <a:rPr lang="en-US" sz="800" dirty="0" smtClean="0"/>
              <a:t> </a:t>
            </a:r>
          </a:p>
          <a:p>
            <a:pPr eaLnBrk="1" hangingPunct="1">
              <a:defRPr/>
            </a:pPr>
            <a:r>
              <a:rPr lang="en-US" sz="1800" b="1" dirty="0" smtClean="0">
                <a:latin typeface="Georgia" pitchFamily="18" charset="0"/>
              </a:rPr>
              <a:t>     1.  A continued increase in innovative, adaptive </a:t>
            </a:r>
          </a:p>
          <a:p>
            <a:pPr eaLnBrk="1" hangingPunct="1">
              <a:defRPr/>
            </a:pPr>
            <a:r>
              <a:rPr lang="en-US" sz="1800" b="1" dirty="0">
                <a:latin typeface="Georgia" pitchFamily="18" charset="0"/>
              </a:rPr>
              <a:t> </a:t>
            </a:r>
            <a:r>
              <a:rPr lang="en-US" sz="1800" b="1" dirty="0" smtClean="0">
                <a:latin typeface="Georgia" pitchFamily="18" charset="0"/>
              </a:rPr>
              <a:t>          worship</a:t>
            </a:r>
          </a:p>
          <a:p>
            <a:pPr eaLnBrk="1" hangingPunct="1">
              <a:defRPr/>
            </a:pPr>
            <a:r>
              <a:rPr lang="en-US" sz="1800" b="1" dirty="0" smtClean="0">
                <a:latin typeface="Georgia" pitchFamily="18" charset="0"/>
              </a:rPr>
              <a:t>     2.  A surprisingly rapid adoption of electronic </a:t>
            </a:r>
          </a:p>
          <a:p>
            <a:pPr eaLnBrk="1" hangingPunct="1">
              <a:defRPr/>
            </a:pPr>
            <a:r>
              <a:rPr lang="en-US" sz="1800" b="1" dirty="0" smtClean="0">
                <a:latin typeface="Georgia" pitchFamily="18" charset="0"/>
              </a:rPr>
              <a:t>          technologies</a:t>
            </a:r>
          </a:p>
          <a:p>
            <a:pPr eaLnBrk="1" hangingPunct="1">
              <a:defRPr/>
            </a:pPr>
            <a:r>
              <a:rPr lang="en-US" sz="1800" b="1" dirty="0" smtClean="0">
                <a:latin typeface="Georgia" pitchFamily="18" charset="0"/>
              </a:rPr>
              <a:t>     3.  A dramatic increase in racial/ethnic </a:t>
            </a:r>
          </a:p>
          <a:p>
            <a:pPr eaLnBrk="1" hangingPunct="1">
              <a:defRPr/>
            </a:pPr>
            <a:r>
              <a:rPr lang="en-US" sz="1800" b="1" dirty="0">
                <a:latin typeface="Georgia" pitchFamily="18" charset="0"/>
              </a:rPr>
              <a:t> </a:t>
            </a:r>
            <a:r>
              <a:rPr lang="en-US" sz="1800" b="1" dirty="0" smtClean="0">
                <a:latin typeface="Georgia" pitchFamily="18" charset="0"/>
              </a:rPr>
              <a:t>         congregations, many for immigrant groups</a:t>
            </a:r>
          </a:p>
          <a:p>
            <a:pPr eaLnBrk="1" hangingPunct="1">
              <a:defRPr/>
            </a:pPr>
            <a:r>
              <a:rPr lang="en-US" sz="1800" b="1" dirty="0" smtClean="0">
                <a:latin typeface="Georgia" pitchFamily="18" charset="0"/>
              </a:rPr>
              <a:t>     4.  A general increase in the breadth of both </a:t>
            </a:r>
          </a:p>
          <a:p>
            <a:pPr eaLnBrk="1" hangingPunct="1">
              <a:defRPr/>
            </a:pPr>
            <a:r>
              <a:rPr lang="en-US" sz="1800" b="1" dirty="0">
                <a:latin typeface="Georgia" pitchFamily="18" charset="0"/>
              </a:rPr>
              <a:t> </a:t>
            </a:r>
            <a:r>
              <a:rPr lang="en-US" sz="1800" b="1" dirty="0" smtClean="0">
                <a:latin typeface="Georgia" pitchFamily="18" charset="0"/>
              </a:rPr>
              <a:t>          member-oriented and mission oriented </a:t>
            </a:r>
          </a:p>
          <a:p>
            <a:pPr eaLnBrk="1" hangingPunct="1">
              <a:defRPr/>
            </a:pPr>
            <a:r>
              <a:rPr lang="en-US" sz="1800" b="1" dirty="0">
                <a:latin typeface="Georgia" pitchFamily="18" charset="0"/>
              </a:rPr>
              <a:t> </a:t>
            </a:r>
            <a:r>
              <a:rPr lang="en-US" sz="1800" b="1" dirty="0" smtClean="0">
                <a:latin typeface="Georgia" pitchFamily="18" charset="0"/>
              </a:rPr>
              <a:t>          programs</a:t>
            </a:r>
          </a:p>
          <a:p>
            <a:pPr eaLnBrk="1" hangingPunct="1">
              <a:defRPr/>
            </a:pPr>
            <a:r>
              <a:rPr lang="en-US" sz="800" b="1" dirty="0" smtClean="0">
                <a:latin typeface="Georgia" pitchFamily="18" charset="0"/>
              </a:rPr>
              <a:t> </a:t>
            </a:r>
          </a:p>
          <a:p>
            <a:pPr eaLnBrk="1" hangingPunct="1">
              <a:defRPr/>
            </a:pPr>
            <a:r>
              <a:rPr lang="en-US" sz="1800" b="1" dirty="0" smtClean="0">
                <a:latin typeface="Georgia" pitchFamily="18" charset="0"/>
                <a:ea typeface="Meiryo UI" pitchFamily="34" charset="-128"/>
                <a:cs typeface="Meiryo UI" pitchFamily="34" charset="-128"/>
              </a:rPr>
              <a:t>The decade also gave </a:t>
            </a:r>
          </a:p>
          <a:p>
            <a:pPr eaLnBrk="1" hangingPunct="1">
              <a:defRPr/>
            </a:pPr>
            <a:r>
              <a:rPr lang="en-US" sz="1800" b="1" dirty="0" smtClean="0">
                <a:latin typeface="Georgia" pitchFamily="18" charset="0"/>
                <a:ea typeface="Meiryo UI" pitchFamily="34" charset="-128"/>
                <a:cs typeface="Meiryo UI" pitchFamily="34" charset="-128"/>
              </a:rPr>
              <a:t>Witness  to:</a:t>
            </a:r>
          </a:p>
          <a:p>
            <a:pPr eaLnBrk="1" hangingPunct="1">
              <a:defRPr/>
            </a:pPr>
            <a:r>
              <a:rPr lang="en-US" sz="1800" b="1" dirty="0" smtClean="0">
                <a:latin typeface="Georgia" pitchFamily="18" charset="0"/>
                <a:ea typeface="Meiryo UI" pitchFamily="34" charset="-128"/>
                <a:cs typeface="Meiryo UI" pitchFamily="34" charset="-128"/>
              </a:rPr>
              <a:t>     5.  An increase in </a:t>
            </a:r>
          </a:p>
          <a:p>
            <a:pPr eaLnBrk="1" hangingPunct="1">
              <a:defRPr/>
            </a:pPr>
            <a:r>
              <a:rPr lang="en-US" sz="1800" b="1" dirty="0">
                <a:latin typeface="Georgia" pitchFamily="18" charset="0"/>
                <a:ea typeface="Meiryo UI" pitchFamily="34" charset="-128"/>
                <a:cs typeface="Meiryo UI" pitchFamily="34" charset="-128"/>
              </a:rPr>
              <a:t> </a:t>
            </a:r>
            <a:r>
              <a:rPr lang="en-US" sz="1800" b="1" dirty="0" smtClean="0">
                <a:latin typeface="Georgia" pitchFamily="18" charset="0"/>
                <a:ea typeface="Meiryo UI" pitchFamily="34" charset="-128"/>
                <a:cs typeface="Meiryo UI" pitchFamily="34" charset="-128"/>
              </a:rPr>
              <a:t>          connection across </a:t>
            </a:r>
          </a:p>
          <a:p>
            <a:pPr eaLnBrk="1" hangingPunct="1">
              <a:defRPr/>
            </a:pPr>
            <a:r>
              <a:rPr lang="en-US" sz="1800" b="1" dirty="0">
                <a:latin typeface="Georgia" pitchFamily="18" charset="0"/>
                <a:ea typeface="Meiryo UI" pitchFamily="34" charset="-128"/>
                <a:cs typeface="Meiryo UI" pitchFamily="34" charset="-128"/>
              </a:rPr>
              <a:t> </a:t>
            </a:r>
            <a:r>
              <a:rPr lang="en-US" sz="1800" b="1" dirty="0" smtClean="0">
                <a:latin typeface="Georgia" pitchFamily="18" charset="0"/>
                <a:ea typeface="Meiryo UI" pitchFamily="34" charset="-128"/>
                <a:cs typeface="Meiryo UI" pitchFamily="34" charset="-128"/>
              </a:rPr>
              <a:t>          faith </a:t>
            </a:r>
          </a:p>
          <a:p>
            <a:pPr eaLnBrk="1" hangingPunct="1">
              <a:defRPr/>
            </a:pPr>
            <a:r>
              <a:rPr lang="en-US" sz="1800" b="1" dirty="0">
                <a:latin typeface="Georgia" pitchFamily="18" charset="0"/>
                <a:ea typeface="Meiryo UI" pitchFamily="34" charset="-128"/>
                <a:cs typeface="Meiryo UI" pitchFamily="34" charset="-128"/>
              </a:rPr>
              <a:t> </a:t>
            </a:r>
            <a:r>
              <a:rPr lang="en-US" sz="1800" b="1" dirty="0" smtClean="0">
                <a:latin typeface="Georgia" pitchFamily="18" charset="0"/>
                <a:ea typeface="Meiryo UI" pitchFamily="34" charset="-128"/>
                <a:cs typeface="Meiryo UI" pitchFamily="34" charset="-128"/>
              </a:rPr>
              <a:t>          traditions</a:t>
            </a:r>
          </a:p>
          <a:p>
            <a:pPr eaLnBrk="1" hangingPunct="1">
              <a:defRPr/>
            </a:pPr>
            <a:r>
              <a:rPr lang="en-US" sz="1800" b="1" dirty="0" smtClean="0">
                <a:latin typeface="Georgia" pitchFamily="18" charset="0"/>
                <a:ea typeface="Meiryo UI" pitchFamily="34" charset="-128"/>
                <a:cs typeface="Meiryo UI" pitchFamily="34" charset="-128"/>
              </a:rPr>
              <a:t>     6.  A twist in the</a:t>
            </a:r>
          </a:p>
          <a:p>
            <a:pPr eaLnBrk="1" hangingPunct="1">
              <a:defRPr/>
            </a:pPr>
            <a:r>
              <a:rPr lang="en-US" sz="1800" b="1" dirty="0">
                <a:latin typeface="Georgia" pitchFamily="18" charset="0"/>
                <a:ea typeface="Meiryo UI" pitchFamily="34" charset="-128"/>
                <a:cs typeface="Meiryo UI" pitchFamily="34" charset="-128"/>
              </a:rPr>
              <a:t> </a:t>
            </a:r>
            <a:r>
              <a:rPr lang="en-US" sz="1800" b="1" dirty="0" smtClean="0">
                <a:latin typeface="Georgia" pitchFamily="18" charset="0"/>
                <a:ea typeface="Meiryo UI" pitchFamily="34" charset="-128"/>
                <a:cs typeface="Meiryo UI" pitchFamily="34" charset="-128"/>
              </a:rPr>
              <a:t>          historical pattern </a:t>
            </a:r>
          </a:p>
          <a:p>
            <a:pPr eaLnBrk="1" hangingPunct="1">
              <a:defRPr/>
            </a:pPr>
            <a:r>
              <a:rPr lang="en-US" sz="1800" b="1" dirty="0">
                <a:latin typeface="Georgia" pitchFamily="18" charset="0"/>
                <a:ea typeface="Meiryo UI" pitchFamily="34" charset="-128"/>
                <a:cs typeface="Meiryo UI" pitchFamily="34" charset="-128"/>
              </a:rPr>
              <a:t> </a:t>
            </a:r>
            <a:r>
              <a:rPr lang="en-US" sz="1800" b="1" dirty="0" smtClean="0">
                <a:latin typeface="Georgia" pitchFamily="18" charset="0"/>
                <a:ea typeface="Meiryo UI" pitchFamily="34" charset="-128"/>
                <a:cs typeface="Meiryo UI" pitchFamily="34" charset="-128"/>
              </a:rPr>
              <a:t>          of religious </a:t>
            </a:r>
          </a:p>
          <a:p>
            <a:pPr eaLnBrk="1" hangingPunct="1">
              <a:defRPr/>
            </a:pPr>
            <a:r>
              <a:rPr lang="en-US" sz="1800" b="1" dirty="0" smtClean="0">
                <a:latin typeface="Georgia" pitchFamily="18" charset="0"/>
                <a:ea typeface="Meiryo UI" pitchFamily="34" charset="-128"/>
                <a:cs typeface="Meiryo UI" pitchFamily="34" charset="-128"/>
              </a:rPr>
              <a:t>           involvement in the </a:t>
            </a:r>
          </a:p>
          <a:p>
            <a:pPr eaLnBrk="1" hangingPunct="1">
              <a:defRPr/>
            </a:pPr>
            <a:r>
              <a:rPr lang="en-US" sz="1800" b="1" dirty="0">
                <a:latin typeface="Georgia" pitchFamily="18" charset="0"/>
                <a:ea typeface="Meiryo UI" pitchFamily="34" charset="-128"/>
                <a:cs typeface="Meiryo UI" pitchFamily="34" charset="-128"/>
              </a:rPr>
              <a:t> </a:t>
            </a:r>
            <a:r>
              <a:rPr lang="en-US" sz="1800" b="1" dirty="0" smtClean="0">
                <a:latin typeface="Georgia" pitchFamily="18" charset="0"/>
                <a:ea typeface="Meiryo UI" pitchFamily="34" charset="-128"/>
                <a:cs typeface="Meiryo UI" pitchFamily="34" charset="-128"/>
              </a:rPr>
              <a:t>          electoral process</a:t>
            </a:r>
          </a:p>
          <a:p>
            <a:pPr eaLnBrk="1" hangingPunct="1">
              <a:defRPr/>
            </a:pPr>
            <a:r>
              <a:rPr lang="en-US" sz="800" b="1" dirty="0" smtClean="0">
                <a:latin typeface="Palatino Linotype" pitchFamily="18" charset="0"/>
              </a:rPr>
              <a:t> </a:t>
            </a:r>
          </a:p>
        </p:txBody>
      </p:sp>
      <p:pic>
        <p:nvPicPr>
          <p:cNvPr id="1026" name="Picture 2" descr="http://faithcommunitiestoday.org/sites/faithcommunitiestoday.org/files/dec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803" y="5029200"/>
            <a:ext cx="334494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56781" y="8565960"/>
            <a:ext cx="3377848" cy="307777"/>
          </a:xfrm>
          <a:prstGeom prst="rect">
            <a:avLst/>
          </a:prstGeom>
          <a:solidFill>
            <a:schemeClr val="bg1"/>
          </a:solidFill>
        </p:spPr>
        <p:txBody>
          <a:bodyPr wrap="none" rtlCol="0">
            <a:spAutoFit/>
          </a:bodyPr>
          <a:lstStyle/>
          <a:p>
            <a:r>
              <a:rPr lang="en-US" sz="1400" b="1" dirty="0" smtClean="0">
                <a:latin typeface="Georgia" pitchFamily="18" charset="0"/>
              </a:rPr>
              <a:t>www.FaithCommunitiesToday.org</a:t>
            </a:r>
            <a:endParaRPr lang="en-US" sz="1400" b="1" dirty="0">
              <a:latin typeface="Georgia" pitchFamily="18" charset="0"/>
            </a:endParaRPr>
          </a:p>
        </p:txBody>
      </p:sp>
    </p:spTree>
    <p:extLst>
      <p:ext uri="{BB962C8B-B14F-4D97-AF65-F5344CB8AC3E}">
        <p14:creationId xmlns:p14="http://schemas.microsoft.com/office/powerpoint/2010/main" val="59109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147" y="152400"/>
            <a:ext cx="6026009" cy="3231654"/>
          </a:xfrm>
          <a:prstGeom prst="rect">
            <a:avLst/>
          </a:prstGeom>
          <a:noFill/>
        </p:spPr>
        <p:txBody>
          <a:bodyPr wrap="none" rtlCol="0">
            <a:spAutoFit/>
          </a:bodyPr>
          <a:lstStyle/>
          <a:p>
            <a:pPr algn="ctr"/>
            <a:r>
              <a:rPr lang="en-US" sz="2000" b="1" dirty="0" smtClean="0">
                <a:latin typeface="Georgia" pitchFamily="18" charset="0"/>
              </a:rPr>
              <a:t>Within This Tangled Swirl Of </a:t>
            </a:r>
          </a:p>
          <a:p>
            <a:pPr algn="ctr"/>
            <a:r>
              <a:rPr lang="en-US" sz="2000" b="1" dirty="0" smtClean="0">
                <a:latin typeface="Georgia" pitchFamily="18" charset="0"/>
              </a:rPr>
              <a:t>American Religious Change, Our Brief Time </a:t>
            </a:r>
          </a:p>
          <a:p>
            <a:pPr algn="ctr"/>
            <a:r>
              <a:rPr lang="en-US" sz="2000" b="1" dirty="0" smtClean="0">
                <a:latin typeface="Georgia" pitchFamily="18" charset="0"/>
              </a:rPr>
              <a:t>Today Only Allows A Very Cursory</a:t>
            </a:r>
          </a:p>
          <a:p>
            <a:pPr algn="ctr"/>
            <a:r>
              <a:rPr lang="en-US" sz="2000" b="1" dirty="0" smtClean="0">
                <a:latin typeface="Georgia" pitchFamily="18" charset="0"/>
              </a:rPr>
              <a:t>Look At Three Threads:</a:t>
            </a:r>
          </a:p>
          <a:p>
            <a:pPr algn="ctr"/>
            <a:endParaRPr lang="en-US" sz="800" b="1" dirty="0">
              <a:solidFill>
                <a:srgbClr val="7030A0"/>
              </a:solidFill>
              <a:latin typeface="Georgia" pitchFamily="18" charset="0"/>
            </a:endParaRPr>
          </a:p>
          <a:p>
            <a:pPr marL="342900" indent="-342900" algn="ctr">
              <a:buFont typeface="Wingdings" pitchFamily="2" charset="2"/>
              <a:buChar char="l"/>
            </a:pPr>
            <a:r>
              <a:rPr lang="en-US" sz="2000" b="1" dirty="0" smtClean="0">
                <a:solidFill>
                  <a:srgbClr val="7030A0"/>
                </a:solidFill>
                <a:latin typeface="Georgia" pitchFamily="18" charset="0"/>
              </a:rPr>
              <a:t>The Ascendance of Innovative Worship</a:t>
            </a:r>
          </a:p>
          <a:p>
            <a:pPr algn="ctr"/>
            <a:endParaRPr lang="en-US" sz="800" b="1" dirty="0">
              <a:solidFill>
                <a:srgbClr val="C00000"/>
              </a:solidFill>
              <a:latin typeface="Georgia" pitchFamily="18" charset="0"/>
            </a:endParaRPr>
          </a:p>
          <a:p>
            <a:pPr algn="ctr"/>
            <a:r>
              <a:rPr lang="en-US" sz="2000" b="1" dirty="0" smtClean="0">
                <a:solidFill>
                  <a:srgbClr val="C00000"/>
                </a:solidFill>
                <a:latin typeface="Georgia" pitchFamily="18" charset="0"/>
                <a:sym typeface="Wingdings"/>
              </a:rPr>
              <a:t>  </a:t>
            </a:r>
            <a:r>
              <a:rPr lang="en-US" sz="2000" b="1" dirty="0" smtClean="0">
                <a:solidFill>
                  <a:srgbClr val="C00000"/>
                </a:solidFill>
                <a:latin typeface="Georgia" pitchFamily="18" charset="0"/>
              </a:rPr>
              <a:t>The Corrosive, Yet Also Potentially </a:t>
            </a:r>
          </a:p>
          <a:p>
            <a:pPr algn="ctr"/>
            <a:r>
              <a:rPr lang="en-US" sz="2000" b="1" dirty="0" smtClean="0">
                <a:solidFill>
                  <a:srgbClr val="C00000"/>
                </a:solidFill>
                <a:latin typeface="Georgia" pitchFamily="18" charset="0"/>
              </a:rPr>
              <a:t>Energizing Effect of Conflict</a:t>
            </a:r>
          </a:p>
          <a:p>
            <a:pPr algn="ctr"/>
            <a:endParaRPr lang="en-US" sz="800" b="1" dirty="0" smtClean="0">
              <a:latin typeface="Georgia" pitchFamily="18" charset="0"/>
            </a:endParaRPr>
          </a:p>
          <a:p>
            <a:pPr algn="ctr"/>
            <a:r>
              <a:rPr lang="en-US" sz="2000" b="1" dirty="0" smtClean="0">
                <a:solidFill>
                  <a:srgbClr val="993300"/>
                </a:solidFill>
                <a:latin typeface="Georgia" pitchFamily="18" charset="0"/>
                <a:sym typeface="Wingdings"/>
              </a:rPr>
              <a:t>  </a:t>
            </a:r>
            <a:r>
              <a:rPr lang="en-US" sz="2000" b="1" dirty="0" smtClean="0">
                <a:solidFill>
                  <a:srgbClr val="993300"/>
                </a:solidFill>
                <a:latin typeface="Georgia" pitchFamily="18" charset="0"/>
              </a:rPr>
              <a:t>The Opportunities and Challenges of </a:t>
            </a:r>
          </a:p>
          <a:p>
            <a:pPr algn="ctr"/>
            <a:r>
              <a:rPr lang="en-US" sz="2000" b="1" dirty="0" smtClean="0">
                <a:solidFill>
                  <a:srgbClr val="993300"/>
                </a:solidFill>
                <a:latin typeface="Georgia" pitchFamily="18" charset="0"/>
              </a:rPr>
              <a:t>Increasing Racial/Ethnic Diversity</a:t>
            </a:r>
            <a:endParaRPr lang="en-US" sz="2000" b="1" dirty="0">
              <a:solidFill>
                <a:srgbClr val="993300"/>
              </a:solidFill>
              <a:latin typeface="Georgia" pitchFamily="18" charset="0"/>
            </a:endParaRPr>
          </a:p>
        </p:txBody>
      </p:sp>
      <p:sp>
        <p:nvSpPr>
          <p:cNvPr id="4" name="Rectangle 1"/>
          <p:cNvSpPr>
            <a:spLocks noChangeArrowheads="1"/>
          </p:cNvSpPr>
          <p:nvPr/>
        </p:nvSpPr>
        <p:spPr bwMode="auto">
          <a:xfrm>
            <a:off x="0" y="0"/>
            <a:ext cx="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r>
              <a:rPr kumimoji="0" lang="en-US" sz="1800" b="0" i="0" u="none" strike="noStrike" cap="none" normalizeH="0" baseline="0" smtClean="0">
                <a:ln>
                  <a:noFill/>
                </a:ln>
                <a:solidFill>
                  <a:schemeClr val="tx1"/>
                </a:solidFill>
                <a:effectLst/>
                <a:latin typeface="Arial" pitchFamily="34" charset="0"/>
                <a:cs typeface="Arial" pitchFamily="34" charset="0"/>
                <a:hlinkClick r:id="rId2" tooltip="rs630.pdf"/>
              </a:rPr>
              <a:t>Syllabus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hlinkClick r:id="rId3"/>
              </a:rPr>
              <a:t>American Religious Trends: Changing World, Changing Ministry* (RS-644)</a:t>
            </a:r>
            <a:r>
              <a:rPr kumimoji="0" lang="en-US" sz="1800" b="0" i="0" u="none" strike="noStrike" cap="none" normalizeH="0" baseline="0" smtClean="0">
                <a:ln>
                  <a:noFill/>
                </a:ln>
                <a:solidFill>
                  <a:schemeClr val="tx1"/>
                </a:solidFill>
                <a:effectLst/>
                <a:latin typeface="Arial" pitchFamily="34" charset="0"/>
                <a:cs typeface="Arial" pitchFamily="34" charset="0"/>
              </a:rPr>
              <a:t> | NEW</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Monday, June 3 through Friday, June 7, 9 a.m. to 5:30 p.m.</a:t>
            </a:r>
            <a:endParaRPr kumimoji="0" lang="en-US" sz="5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00"/>
                </a:solidFill>
                <a:effectLst/>
                <a:latin typeface="Arial" pitchFamily="34" charset="0"/>
                <a:cs typeface="Arial" pitchFamily="34" charset="0"/>
              </a:rPr>
              <a:t>﻿</a:t>
            </a:r>
            <a:r>
              <a:rPr kumimoji="0" lang="en-US" sz="900" b="0" i="1" u="none" strike="noStrike" cap="none" normalizeH="0" baseline="0" smtClean="0">
                <a:ln>
                  <a:noFill/>
                </a:ln>
                <a:solidFill>
                  <a:schemeClr val="tx1"/>
                </a:solidFill>
                <a:effectLst/>
                <a:latin typeface="Arial" pitchFamily="34" charset="0"/>
                <a:cs typeface="Arial" pitchFamily="34" charset="0"/>
              </a:rPr>
              <a:t>Most religious leaders are well aware that the world is no longer flat. But neither is it any longer helpful to think of it as round, although it is global to be sure. How do we capture the ethereal and ephemeral nature of the emergent world in which we now are called to religious leadership? A world that, somewhat ironically from a religious perspective, has in only a few years moved from the earthiness of being “wired” to the heavenliness of “the cloud.” And what does it all imply for ministry – both in theory and in practice? Focusing on the American context, these are the questions this course will address – a third on the broad and dramatic demographic and socio-cultural changes of the last quarter century, a third on their implications for ministry, and a third on promising approaches to developing new religious habits and renewed religious communities for the changing world. Among the topics to be covered drawing on lectures, discussion, case studies, guest speakers and students’ experience: the growing generation gap and the disenchantment of the young adult world; the promise and peril of an increasing diverse world (from pluralism to polarization), triaging with purposefulness, spiritual practices and innovative worship, the seeming incongruity of a “missional” cloud, and mega ministries in increasingly smaller congregations.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http://www.hartsem.edu/modules/file/icons/application-pd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150" y="-61595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9414" y="3505200"/>
            <a:ext cx="6628586" cy="4124206"/>
          </a:xfrm>
          <a:prstGeom prst="rect">
            <a:avLst/>
          </a:prstGeom>
          <a:noFill/>
        </p:spPr>
        <p:txBody>
          <a:bodyPr wrap="square" rtlCol="0">
            <a:spAutoFit/>
          </a:bodyPr>
          <a:lstStyle/>
          <a:p>
            <a:pPr fontAlgn="base"/>
            <a:r>
              <a:rPr lang="en-US" sz="1400" b="1" dirty="0" smtClean="0">
                <a:latin typeface="Georgia" pitchFamily="18" charset="0"/>
              </a:rPr>
              <a:t>                     Further Resources on Congregations &amp; Change</a:t>
            </a:r>
          </a:p>
          <a:p>
            <a:pPr fontAlgn="base"/>
            <a:endParaRPr lang="en-US" sz="800" b="1" dirty="0" smtClean="0">
              <a:latin typeface="Georgia" pitchFamily="18" charset="0"/>
            </a:endParaRPr>
          </a:p>
          <a:p>
            <a:pPr fontAlgn="base"/>
            <a:r>
              <a:rPr lang="en-US" sz="1400" b="1" dirty="0" smtClean="0">
                <a:latin typeface="Georgia" pitchFamily="18" charset="0"/>
              </a:rPr>
              <a:t>Hartford Seminary Courses and Events, </a:t>
            </a:r>
            <a:r>
              <a:rPr lang="en-US" sz="1400" b="1" dirty="0" smtClean="0">
                <a:latin typeface="Georgia" pitchFamily="18" charset="0"/>
                <a:hlinkClick r:id="rId5"/>
              </a:rPr>
              <a:t>www.hartsem.edu</a:t>
            </a:r>
            <a:endParaRPr lang="en-US" sz="1400" b="1" dirty="0">
              <a:latin typeface="Georgia" pitchFamily="18" charset="0"/>
            </a:endParaRPr>
          </a:p>
          <a:p>
            <a:pPr fontAlgn="base"/>
            <a:endParaRPr lang="en-US" sz="800" b="1" dirty="0">
              <a:latin typeface="Georgia" pitchFamily="18" charset="0"/>
            </a:endParaRPr>
          </a:p>
          <a:p>
            <a:pPr fontAlgn="base"/>
            <a:r>
              <a:rPr lang="en-US" sz="1400" b="1" dirty="0">
                <a:latin typeface="Georgia" pitchFamily="18" charset="0"/>
              </a:rPr>
              <a:t> </a:t>
            </a:r>
            <a:r>
              <a:rPr lang="en-US" sz="1400" b="1" dirty="0" smtClean="0">
                <a:latin typeface="Georgia" pitchFamily="18" charset="0"/>
              </a:rPr>
              <a:t>    Webinar</a:t>
            </a:r>
            <a:r>
              <a:rPr lang="en-US" sz="1400" b="1" i="1" dirty="0" smtClean="0">
                <a:latin typeface="Georgia" pitchFamily="18" charset="0"/>
              </a:rPr>
              <a:t>:   Supersized Believers: What </a:t>
            </a:r>
            <a:r>
              <a:rPr lang="en-US" sz="1400" b="1" i="1" dirty="0" err="1">
                <a:latin typeface="Georgia" pitchFamily="18" charset="0"/>
              </a:rPr>
              <a:t>M</a:t>
            </a:r>
            <a:r>
              <a:rPr lang="en-US" sz="1400" b="1" i="1" dirty="0" err="1" smtClean="0">
                <a:latin typeface="Georgia" pitchFamily="18" charset="0"/>
              </a:rPr>
              <a:t>egachurches</a:t>
            </a:r>
            <a:r>
              <a:rPr lang="en-US" sz="1400" b="1" i="1" dirty="0" smtClean="0">
                <a:latin typeface="Georgia" pitchFamily="18" charset="0"/>
              </a:rPr>
              <a:t> Tell Us      </a:t>
            </a:r>
          </a:p>
          <a:p>
            <a:pPr fontAlgn="base"/>
            <a:r>
              <a:rPr lang="en-US" sz="1400" b="1" i="1" dirty="0">
                <a:latin typeface="Georgia" pitchFamily="18" charset="0"/>
              </a:rPr>
              <a:t> </a:t>
            </a:r>
            <a:r>
              <a:rPr lang="en-US" sz="1400" b="1" i="1" dirty="0" smtClean="0">
                <a:latin typeface="Georgia" pitchFamily="18" charset="0"/>
              </a:rPr>
              <a:t>                          About The Spiritual State of Americans And How to </a:t>
            </a:r>
          </a:p>
          <a:p>
            <a:pPr fontAlgn="base"/>
            <a:r>
              <a:rPr lang="en-US" sz="1400" b="1" i="1" dirty="0">
                <a:latin typeface="Georgia" pitchFamily="18" charset="0"/>
              </a:rPr>
              <a:t> </a:t>
            </a:r>
            <a:r>
              <a:rPr lang="en-US" sz="1400" b="1" i="1" dirty="0" smtClean="0">
                <a:latin typeface="Georgia" pitchFamily="18" charset="0"/>
              </a:rPr>
              <a:t>                          </a:t>
            </a:r>
            <a:r>
              <a:rPr lang="en-US" sz="1400" b="1" i="1" dirty="0" err="1" smtClean="0">
                <a:latin typeface="Georgia" pitchFamily="18" charset="0"/>
              </a:rPr>
              <a:t>ReachThem</a:t>
            </a:r>
            <a:r>
              <a:rPr lang="en-US" sz="1400" b="1" i="1" dirty="0" smtClean="0">
                <a:latin typeface="Georgia" pitchFamily="18" charset="0"/>
              </a:rPr>
              <a:t>     </a:t>
            </a:r>
            <a:r>
              <a:rPr lang="en-US" sz="1400" b="1" dirty="0" smtClean="0">
                <a:solidFill>
                  <a:srgbClr val="0000FF"/>
                </a:solidFill>
                <a:latin typeface="Georgia" pitchFamily="18" charset="0"/>
              </a:rPr>
              <a:t>Thursday</a:t>
            </a:r>
            <a:r>
              <a:rPr lang="en-US" sz="1400" b="1" dirty="0">
                <a:solidFill>
                  <a:srgbClr val="0000FF"/>
                </a:solidFill>
                <a:latin typeface="Georgia" pitchFamily="18" charset="0"/>
              </a:rPr>
              <a:t>, May 23, 2013 at 8 p.m.</a:t>
            </a:r>
            <a:endParaRPr lang="en-US" sz="1400" dirty="0">
              <a:solidFill>
                <a:srgbClr val="0000FF"/>
              </a:solidFill>
              <a:latin typeface="Georgia" pitchFamily="18" charset="0"/>
            </a:endParaRPr>
          </a:p>
          <a:p>
            <a:pPr fontAlgn="base"/>
            <a:endParaRPr lang="en-US" sz="800" b="1" dirty="0">
              <a:latin typeface="Georgia" pitchFamily="18" charset="0"/>
            </a:endParaRPr>
          </a:p>
          <a:p>
            <a:pPr fontAlgn="base"/>
            <a:r>
              <a:rPr lang="en-US" sz="1400" b="1" dirty="0" smtClean="0">
                <a:latin typeface="Georgia" pitchFamily="18" charset="0"/>
              </a:rPr>
              <a:t>        Course:   </a:t>
            </a:r>
            <a:r>
              <a:rPr lang="en-US" sz="1400" b="1" i="1" dirty="0" smtClean="0">
                <a:latin typeface="Georgia" pitchFamily="18" charset="0"/>
              </a:rPr>
              <a:t>American </a:t>
            </a:r>
            <a:r>
              <a:rPr lang="en-US" sz="1400" b="1" i="1" dirty="0">
                <a:latin typeface="Georgia" pitchFamily="18" charset="0"/>
              </a:rPr>
              <a:t>Religious Trends: </a:t>
            </a:r>
            <a:r>
              <a:rPr lang="en-US" sz="1400" b="1" i="1" dirty="0" smtClean="0">
                <a:latin typeface="Georgia" pitchFamily="18" charset="0"/>
              </a:rPr>
              <a:t>Changing World,</a:t>
            </a:r>
          </a:p>
          <a:p>
            <a:pPr fontAlgn="base"/>
            <a:r>
              <a:rPr lang="en-US" sz="1400" b="1" i="1" dirty="0">
                <a:latin typeface="Georgia" pitchFamily="18" charset="0"/>
              </a:rPr>
              <a:t> </a:t>
            </a:r>
            <a:r>
              <a:rPr lang="en-US" sz="1400" b="1" i="1" dirty="0" smtClean="0">
                <a:latin typeface="Georgia" pitchFamily="18" charset="0"/>
              </a:rPr>
              <a:t>                          Changing Ministry  </a:t>
            </a:r>
            <a:r>
              <a:rPr lang="en-US" sz="1400" b="1" dirty="0" smtClean="0">
                <a:solidFill>
                  <a:srgbClr val="0000FF"/>
                </a:solidFill>
                <a:latin typeface="Georgia" pitchFamily="18" charset="0"/>
              </a:rPr>
              <a:t>Monday, June 3 </a:t>
            </a:r>
            <a:r>
              <a:rPr lang="en-US" sz="1400" b="1" dirty="0">
                <a:solidFill>
                  <a:srgbClr val="0000FF"/>
                </a:solidFill>
                <a:latin typeface="Georgia" pitchFamily="18" charset="0"/>
              </a:rPr>
              <a:t>through Friday, </a:t>
            </a:r>
            <a:r>
              <a:rPr lang="en-US" sz="1400" b="1" dirty="0" smtClean="0">
                <a:solidFill>
                  <a:srgbClr val="0000FF"/>
                </a:solidFill>
                <a:latin typeface="Georgia" pitchFamily="18" charset="0"/>
              </a:rPr>
              <a:t>  </a:t>
            </a:r>
          </a:p>
          <a:p>
            <a:pPr fontAlgn="base"/>
            <a:r>
              <a:rPr lang="en-US" sz="1400" b="1" dirty="0">
                <a:solidFill>
                  <a:srgbClr val="0000FF"/>
                </a:solidFill>
                <a:latin typeface="Georgia" pitchFamily="18" charset="0"/>
              </a:rPr>
              <a:t> </a:t>
            </a:r>
            <a:r>
              <a:rPr lang="en-US" sz="1400" b="1" dirty="0" smtClean="0">
                <a:solidFill>
                  <a:srgbClr val="0000FF"/>
                </a:solidFill>
                <a:latin typeface="Georgia" pitchFamily="18" charset="0"/>
              </a:rPr>
              <a:t>                          June </a:t>
            </a:r>
            <a:r>
              <a:rPr lang="en-US" sz="1400" b="1" dirty="0">
                <a:solidFill>
                  <a:srgbClr val="0000FF"/>
                </a:solidFill>
                <a:latin typeface="Georgia" pitchFamily="18" charset="0"/>
              </a:rPr>
              <a:t>7, </a:t>
            </a:r>
            <a:r>
              <a:rPr lang="en-US" sz="1400" b="1" dirty="0" smtClean="0">
                <a:solidFill>
                  <a:srgbClr val="0000FF"/>
                </a:solidFill>
                <a:latin typeface="Georgia" pitchFamily="18" charset="0"/>
              </a:rPr>
              <a:t>9 </a:t>
            </a:r>
            <a:r>
              <a:rPr lang="en-US" sz="1400" b="1" dirty="0">
                <a:solidFill>
                  <a:srgbClr val="0000FF"/>
                </a:solidFill>
                <a:latin typeface="Georgia" pitchFamily="18" charset="0"/>
              </a:rPr>
              <a:t>a.m. to 5:30 </a:t>
            </a:r>
            <a:r>
              <a:rPr lang="en-US" sz="1400" b="1" dirty="0" err="1" smtClean="0">
                <a:solidFill>
                  <a:srgbClr val="0000FF"/>
                </a:solidFill>
                <a:latin typeface="Georgia" pitchFamily="18" charset="0"/>
              </a:rPr>
              <a:t>p.m</a:t>
            </a:r>
            <a:endParaRPr lang="en-US" sz="1400" b="1" dirty="0" smtClean="0">
              <a:solidFill>
                <a:srgbClr val="0000FF"/>
              </a:solidFill>
              <a:latin typeface="Georgia" pitchFamily="18" charset="0"/>
            </a:endParaRPr>
          </a:p>
          <a:p>
            <a:pPr fontAlgn="base"/>
            <a:endParaRPr lang="en-US" sz="1400" b="1" dirty="0">
              <a:solidFill>
                <a:srgbClr val="0000FF"/>
              </a:solidFill>
              <a:latin typeface="Georgia" pitchFamily="18" charset="0"/>
            </a:endParaRPr>
          </a:p>
          <a:p>
            <a:pPr fontAlgn="base"/>
            <a:r>
              <a:rPr lang="en-US" sz="1400" b="1" dirty="0">
                <a:latin typeface="Georgia" pitchFamily="18" charset="0"/>
              </a:rPr>
              <a:t>Hartford Institute Publications,  </a:t>
            </a:r>
            <a:r>
              <a:rPr lang="en-US" sz="1400" b="1" dirty="0" smtClean="0">
                <a:solidFill>
                  <a:srgbClr val="0000FF"/>
                </a:solidFill>
                <a:latin typeface="Georgia" pitchFamily="18" charset="0"/>
              </a:rPr>
              <a:t>www.Faith</a:t>
            </a:r>
            <a:r>
              <a:rPr lang="en-US" sz="1400" b="1" i="1" dirty="0" smtClean="0">
                <a:solidFill>
                  <a:srgbClr val="0000FF"/>
                </a:solidFill>
                <a:latin typeface="Georgia" pitchFamily="18" charset="0"/>
              </a:rPr>
              <a:t>Communities</a:t>
            </a:r>
            <a:r>
              <a:rPr lang="en-US" sz="1400" b="1" dirty="0" smtClean="0">
                <a:solidFill>
                  <a:srgbClr val="0000FF"/>
                </a:solidFill>
                <a:latin typeface="Georgia" pitchFamily="18" charset="0"/>
              </a:rPr>
              <a:t>Today.org</a:t>
            </a:r>
            <a:r>
              <a:rPr lang="en-US" sz="1400" b="1" dirty="0">
                <a:solidFill>
                  <a:srgbClr val="0000FF"/>
                </a:solidFill>
                <a:latin typeface="Georgia" pitchFamily="18" charset="0"/>
              </a:rPr>
              <a:t>/</a:t>
            </a:r>
          </a:p>
          <a:p>
            <a:pPr fontAlgn="base"/>
            <a:endParaRPr lang="en-US" sz="1400" b="1" dirty="0" smtClean="0">
              <a:latin typeface="Georgia" pitchFamily="18" charset="0"/>
            </a:endParaRPr>
          </a:p>
          <a:p>
            <a:r>
              <a:rPr lang="en-US" sz="1400" b="1" i="1" dirty="0" smtClean="0"/>
              <a:t>                             </a:t>
            </a:r>
            <a:r>
              <a:rPr lang="en-US" sz="1400" b="1" i="1" dirty="0" smtClean="0">
                <a:latin typeface="Georgia" pitchFamily="18" charset="0"/>
              </a:rPr>
              <a:t>The </a:t>
            </a:r>
            <a:r>
              <a:rPr lang="en-US" sz="1400" b="1" i="1" dirty="0">
                <a:latin typeface="Georgia" pitchFamily="18" charset="0"/>
              </a:rPr>
              <a:t>Other 80 Percent: Turning Your Church's </a:t>
            </a:r>
            <a:endParaRPr lang="en-US" sz="1400" dirty="0">
              <a:latin typeface="Georgia" pitchFamily="18" charset="0"/>
            </a:endParaRPr>
          </a:p>
          <a:p>
            <a:r>
              <a:rPr lang="en-US" sz="1400" b="1" i="1" dirty="0" smtClean="0">
                <a:latin typeface="Georgia" pitchFamily="18" charset="0"/>
              </a:rPr>
              <a:t>                          Spectators </a:t>
            </a:r>
            <a:r>
              <a:rPr lang="en-US" sz="1400" b="1" i="1" dirty="0">
                <a:latin typeface="Georgia" pitchFamily="18" charset="0"/>
              </a:rPr>
              <a:t>into Active </a:t>
            </a:r>
            <a:r>
              <a:rPr lang="en-US" sz="1400" b="1" i="1" dirty="0" smtClean="0">
                <a:latin typeface="Georgia" pitchFamily="18" charset="0"/>
              </a:rPr>
              <a:t>Participants </a:t>
            </a:r>
          </a:p>
          <a:p>
            <a:r>
              <a:rPr lang="en-US" sz="1400" b="1" i="1" dirty="0">
                <a:latin typeface="Georgia" pitchFamily="18" charset="0"/>
              </a:rPr>
              <a:t> </a:t>
            </a:r>
            <a:r>
              <a:rPr lang="en-US" sz="1400" b="1" i="1" dirty="0" smtClean="0">
                <a:latin typeface="Georgia" pitchFamily="18" charset="0"/>
              </a:rPr>
              <a:t>                         </a:t>
            </a:r>
            <a:r>
              <a:rPr lang="en-US" sz="1400" b="1" dirty="0" smtClean="0">
                <a:latin typeface="Georgia" pitchFamily="18" charset="0"/>
              </a:rPr>
              <a:t>Scott </a:t>
            </a:r>
            <a:r>
              <a:rPr lang="en-US" sz="1400" b="1" dirty="0" err="1" smtClean="0">
                <a:latin typeface="Georgia" pitchFamily="18" charset="0"/>
              </a:rPr>
              <a:t>Thumma</a:t>
            </a:r>
            <a:r>
              <a:rPr lang="en-US" sz="1400" b="1" dirty="0" smtClean="0">
                <a:latin typeface="Georgia" pitchFamily="18" charset="0"/>
              </a:rPr>
              <a:t>, Warrant Bird</a:t>
            </a:r>
            <a:endParaRPr lang="en-US" sz="1400" dirty="0">
              <a:latin typeface="Georgia" pitchFamily="18" charset="0"/>
            </a:endParaRPr>
          </a:p>
          <a:p>
            <a:r>
              <a:rPr lang="en-US" sz="1400" u="sng" dirty="0" smtClean="0">
                <a:latin typeface="Georgia" pitchFamily="18" charset="0"/>
              </a:rPr>
              <a:t>             </a:t>
            </a:r>
            <a:endParaRPr lang="en-US" sz="1400" dirty="0">
              <a:latin typeface="Georgia" pitchFamily="18" charset="0"/>
            </a:endParaRPr>
          </a:p>
          <a:p>
            <a:r>
              <a:rPr lang="en-US" sz="1400" dirty="0" smtClean="0"/>
              <a:t>                                                           </a:t>
            </a:r>
            <a:r>
              <a:rPr lang="en-US" sz="1400" b="1" dirty="0" smtClean="0">
                <a:latin typeface="Georgia" pitchFamily="18" charset="0"/>
              </a:rPr>
              <a:t>FACTs </a:t>
            </a:r>
            <a:r>
              <a:rPr lang="en-US" sz="1400" b="1" dirty="0">
                <a:latin typeface="Georgia" pitchFamily="18" charset="0"/>
              </a:rPr>
              <a:t>on Growth 2010  </a:t>
            </a:r>
          </a:p>
          <a:p>
            <a:r>
              <a:rPr lang="en-US" sz="1400" b="1" dirty="0" smtClean="0">
                <a:latin typeface="Georgia" pitchFamily="18" charset="0"/>
              </a:rPr>
              <a:t>                                                     C</a:t>
            </a:r>
            <a:r>
              <a:rPr lang="en-US" sz="1400" b="1" dirty="0">
                <a:latin typeface="Georgia" pitchFamily="18" charset="0"/>
              </a:rPr>
              <a:t>. Kirk </a:t>
            </a:r>
            <a:r>
              <a:rPr lang="en-US" sz="1400" b="1" dirty="0" err="1" smtClean="0">
                <a:latin typeface="Georgia" pitchFamily="18" charset="0"/>
              </a:rPr>
              <a:t>Hadaway</a:t>
            </a:r>
            <a:endParaRPr lang="en-US" sz="1400" b="1" dirty="0">
              <a:latin typeface="Georgia" pitchFamily="18" charset="0"/>
            </a:endParaRPr>
          </a:p>
        </p:txBody>
      </p:sp>
      <p:pic>
        <p:nvPicPr>
          <p:cNvPr id="7" name="summary-frontcover" descr="Front Cover"/>
          <p:cNvPicPr/>
          <p:nvPr/>
        </p:nvPicPr>
        <p:blipFill>
          <a:blip r:embed="rId6">
            <a:extLst>
              <a:ext uri="{28A0092B-C50C-407E-A947-70E740481C1C}">
                <a14:useLocalDpi xmlns:a14="http://schemas.microsoft.com/office/drawing/2010/main" val="0"/>
              </a:ext>
            </a:extLst>
          </a:blip>
          <a:srcRect/>
          <a:stretch>
            <a:fillRect/>
          </a:stretch>
        </p:blipFill>
        <p:spPr bwMode="auto">
          <a:xfrm>
            <a:off x="600710" y="6172200"/>
            <a:ext cx="627380" cy="914400"/>
          </a:xfrm>
          <a:prstGeom prst="rect">
            <a:avLst/>
          </a:prstGeom>
          <a:noFill/>
          <a:ln>
            <a:noFill/>
          </a:ln>
        </p:spPr>
      </p:pic>
      <p:pic>
        <p:nvPicPr>
          <p:cNvPr id="9" name="Picture 8" descr="Facts on Growth cover"/>
          <p:cNvPicPr/>
          <p:nvPr/>
        </p:nvPicPr>
        <p:blipFill>
          <a:blip r:embed="rId7">
            <a:extLst>
              <a:ext uri="{28A0092B-C50C-407E-A947-70E740481C1C}">
                <a14:useLocalDpi xmlns:a14="http://schemas.microsoft.com/office/drawing/2010/main" val="0"/>
              </a:ext>
            </a:extLst>
          </a:blip>
          <a:srcRect/>
          <a:stretch>
            <a:fillRect/>
          </a:stretch>
        </p:blipFill>
        <p:spPr bwMode="auto">
          <a:xfrm>
            <a:off x="5173389" y="6629400"/>
            <a:ext cx="704850" cy="914400"/>
          </a:xfrm>
          <a:prstGeom prst="rect">
            <a:avLst/>
          </a:prstGeom>
          <a:noFill/>
          <a:ln>
            <a:noFill/>
          </a:ln>
        </p:spPr>
      </p:pic>
      <p:cxnSp>
        <p:nvCxnSpPr>
          <p:cNvPr id="6" name="Straight Connector 5"/>
          <p:cNvCxnSpPr/>
          <p:nvPr/>
        </p:nvCxnSpPr>
        <p:spPr>
          <a:xfrm>
            <a:off x="990600" y="7772400"/>
            <a:ext cx="4535214" cy="0"/>
          </a:xfrm>
          <a:prstGeom prst="line">
            <a:avLst/>
          </a:prstGeom>
        </p:spPr>
        <p:style>
          <a:lnRef idx="1">
            <a:schemeClr val="accent1"/>
          </a:lnRef>
          <a:fillRef idx="0">
            <a:schemeClr val="accent1"/>
          </a:fillRef>
          <a:effectRef idx="0">
            <a:schemeClr val="accent1"/>
          </a:effectRef>
          <a:fontRef idx="minor">
            <a:schemeClr val="tx1"/>
          </a:fontRef>
        </p:style>
      </p:cxnSp>
      <p:pic>
        <p:nvPicPr>
          <p:cNvPr id="12290" name="Picture 2" descr="Front Cover">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7576" y="7922623"/>
            <a:ext cx="788375" cy="11887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52600" y="7968734"/>
            <a:ext cx="4800600" cy="1077218"/>
          </a:xfrm>
          <a:prstGeom prst="rect">
            <a:avLst/>
          </a:prstGeom>
          <a:noFill/>
        </p:spPr>
        <p:txBody>
          <a:bodyPr wrap="square" rtlCol="0">
            <a:spAutoFit/>
          </a:bodyPr>
          <a:lstStyle/>
          <a:p>
            <a:r>
              <a:rPr lang="en-US" sz="1400" b="1" dirty="0" smtClean="0">
                <a:latin typeface="Georgia" pitchFamily="18" charset="0"/>
              </a:rPr>
              <a:t>Most recent and encyclopedic book on religious change in the united States</a:t>
            </a:r>
          </a:p>
          <a:p>
            <a:endParaRPr lang="en-US" sz="800" b="1" i="1" dirty="0">
              <a:latin typeface="Georgia" pitchFamily="18" charset="0"/>
            </a:endParaRPr>
          </a:p>
          <a:p>
            <a:r>
              <a:rPr lang="en-US" sz="1400" b="1" i="1" dirty="0" smtClean="0">
                <a:latin typeface="Georgia" pitchFamily="18" charset="0"/>
              </a:rPr>
              <a:t>American </a:t>
            </a:r>
            <a:r>
              <a:rPr lang="en-US" sz="1400" b="1" i="1" dirty="0">
                <a:latin typeface="Georgia" pitchFamily="18" charset="0"/>
              </a:rPr>
              <a:t>Grace: </a:t>
            </a:r>
            <a:r>
              <a:rPr lang="en-US" sz="1400" b="1" i="1" dirty="0" smtClean="0">
                <a:latin typeface="Georgia" pitchFamily="18" charset="0"/>
              </a:rPr>
              <a:t>How </a:t>
            </a:r>
            <a:r>
              <a:rPr lang="en-US" sz="1400" b="1" i="1" dirty="0">
                <a:latin typeface="Georgia" pitchFamily="18" charset="0"/>
              </a:rPr>
              <a:t>Religion Divides and Unites </a:t>
            </a:r>
            <a:r>
              <a:rPr lang="en-US" sz="1400" b="1" i="1" dirty="0" smtClean="0">
                <a:latin typeface="Georgia" pitchFamily="18" charset="0"/>
              </a:rPr>
              <a:t>Us   </a:t>
            </a:r>
            <a:r>
              <a:rPr lang="en-US" sz="1400" dirty="0" smtClean="0">
                <a:latin typeface="Georgia" pitchFamily="18" charset="0"/>
              </a:rPr>
              <a:t>Robert </a:t>
            </a:r>
            <a:r>
              <a:rPr lang="en-US" sz="1400" dirty="0">
                <a:latin typeface="Georgia" pitchFamily="18" charset="0"/>
              </a:rPr>
              <a:t>D. Putnam and David E. Campbell </a:t>
            </a:r>
          </a:p>
        </p:txBody>
      </p:sp>
      <p:cxnSp>
        <p:nvCxnSpPr>
          <p:cNvPr id="13" name="Straight Connector 12"/>
          <p:cNvCxnSpPr/>
          <p:nvPr/>
        </p:nvCxnSpPr>
        <p:spPr>
          <a:xfrm>
            <a:off x="1131763" y="3461657"/>
            <a:ext cx="453521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617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66700" y="228600"/>
            <a:ext cx="6343650" cy="2743200"/>
          </a:xfrm>
        </p:spPr>
        <p:txBody>
          <a:bodyPr>
            <a:normAutofit fontScale="90000"/>
          </a:bodyPr>
          <a:lstStyle/>
          <a:p>
            <a:r>
              <a:rPr lang="en-US" sz="2800" b="1" dirty="0" smtClean="0">
                <a:solidFill>
                  <a:srgbClr val="000066"/>
                </a:solidFill>
                <a:latin typeface="Georgia" pitchFamily="18" charset="0"/>
              </a:rPr>
              <a:t>A Final Word of Preface To help Set The Broader Context:</a:t>
            </a:r>
            <a:br>
              <a:rPr lang="en-US" sz="2800" b="1" dirty="0" smtClean="0">
                <a:solidFill>
                  <a:srgbClr val="000066"/>
                </a:solidFill>
                <a:latin typeface="Georgia" pitchFamily="18" charset="0"/>
              </a:rPr>
            </a:br>
            <a:r>
              <a:rPr lang="en-US" sz="2800" b="1" dirty="0" smtClean="0">
                <a:solidFill>
                  <a:srgbClr val="000066"/>
                </a:solidFill>
                <a:latin typeface="Georgia" pitchFamily="18" charset="0"/>
              </a:rPr>
              <a:t/>
            </a:r>
            <a:br>
              <a:rPr lang="en-US" sz="2800" b="1" dirty="0" smtClean="0">
                <a:solidFill>
                  <a:srgbClr val="000066"/>
                </a:solidFill>
                <a:latin typeface="Georgia" pitchFamily="18" charset="0"/>
              </a:rPr>
            </a:br>
            <a:r>
              <a:rPr lang="en-US" sz="2800" b="1" dirty="0" smtClean="0">
                <a:solidFill>
                  <a:srgbClr val="000066"/>
                </a:solidFill>
                <a:latin typeface="Georgia" pitchFamily="18" charset="0"/>
              </a:rPr>
              <a:t>Three Foundational, MEGA-TRENDS</a:t>
            </a:r>
            <a:br>
              <a:rPr lang="en-US" sz="2800" b="1" dirty="0" smtClean="0">
                <a:solidFill>
                  <a:srgbClr val="000066"/>
                </a:solidFill>
                <a:latin typeface="Georgia" pitchFamily="18" charset="0"/>
              </a:rPr>
            </a:br>
            <a:r>
              <a:rPr lang="en-US" sz="2800" b="1" u="sng" dirty="0" smtClean="0">
                <a:solidFill>
                  <a:srgbClr val="000066"/>
                </a:solidFill>
                <a:latin typeface="Georgia" pitchFamily="18" charset="0"/>
              </a:rPr>
              <a:t>Changing America’s Religious Landscape</a:t>
            </a:r>
            <a:r>
              <a:rPr lang="en-US" sz="2800" b="1" u="sng" dirty="0" smtClean="0">
                <a:solidFill>
                  <a:srgbClr val="000066"/>
                </a:solidFill>
              </a:rPr>
              <a:t/>
            </a:r>
            <a:br>
              <a:rPr lang="en-US" sz="2800" b="1" u="sng" dirty="0" smtClean="0">
                <a:solidFill>
                  <a:srgbClr val="000066"/>
                </a:solidFill>
              </a:rPr>
            </a:br>
            <a:endParaRPr lang="en-US" sz="2800" dirty="0" smtClean="0"/>
          </a:p>
        </p:txBody>
      </p:sp>
      <p:sp>
        <p:nvSpPr>
          <p:cNvPr id="3075" name="Text Box 3"/>
          <p:cNvSpPr txBox="1">
            <a:spLocks noChangeArrowheads="1"/>
          </p:cNvSpPr>
          <p:nvPr/>
        </p:nvSpPr>
        <p:spPr bwMode="auto">
          <a:xfrm>
            <a:off x="540657" y="3200400"/>
            <a:ext cx="564289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buFont typeface="Arial" pitchFamily="34" charset="0"/>
              <a:buChar char="•"/>
              <a:defRPr/>
            </a:pPr>
            <a:r>
              <a:rPr lang="en-US" sz="2800" b="1" dirty="0" smtClean="0">
                <a:solidFill>
                  <a:schemeClr val="bg2">
                    <a:lumMod val="50000"/>
                  </a:schemeClr>
                </a:solidFill>
                <a:latin typeface="Georgia" pitchFamily="18" charset="0"/>
              </a:rPr>
              <a:t>From </a:t>
            </a:r>
            <a:r>
              <a:rPr lang="en-US" sz="2800" b="1" dirty="0">
                <a:solidFill>
                  <a:schemeClr val="bg2">
                    <a:lumMod val="50000"/>
                  </a:schemeClr>
                </a:solidFill>
                <a:latin typeface="Georgia" pitchFamily="18" charset="0"/>
              </a:rPr>
              <a:t>WORD </a:t>
            </a:r>
          </a:p>
          <a:p>
            <a:pPr>
              <a:defRPr/>
            </a:pPr>
            <a:r>
              <a:rPr lang="en-US" sz="2800" b="1" dirty="0">
                <a:solidFill>
                  <a:schemeClr val="accent2"/>
                </a:solidFill>
                <a:latin typeface="Georgia" pitchFamily="18" charset="0"/>
              </a:rPr>
              <a:t>			</a:t>
            </a:r>
            <a:r>
              <a:rPr lang="en-US" sz="2800" b="1" dirty="0">
                <a:solidFill>
                  <a:srgbClr val="008000"/>
                </a:solidFill>
                <a:latin typeface="Georgia" pitchFamily="18" charset="0"/>
              </a:rPr>
              <a:t>to </a:t>
            </a:r>
            <a:r>
              <a:rPr lang="en-US" sz="2800" b="1" dirty="0" smtClean="0">
                <a:solidFill>
                  <a:srgbClr val="008000"/>
                </a:solidFill>
                <a:latin typeface="Georgia" pitchFamily="18" charset="0"/>
              </a:rPr>
              <a:t>SPIRIT</a:t>
            </a:r>
          </a:p>
          <a:p>
            <a:pPr>
              <a:defRPr/>
            </a:pPr>
            <a:endParaRPr lang="en-US" sz="2800" b="1" dirty="0">
              <a:solidFill>
                <a:srgbClr val="008000"/>
              </a:solidFill>
              <a:latin typeface="Georgia" pitchFamily="18" charset="0"/>
            </a:endParaRPr>
          </a:p>
          <a:p>
            <a:pPr marL="457200" indent="-457200">
              <a:buFont typeface="Arial" pitchFamily="34" charset="0"/>
              <a:buChar char="•"/>
              <a:defRPr/>
            </a:pPr>
            <a:r>
              <a:rPr lang="en-US" sz="2800" b="1" dirty="0" smtClean="0">
                <a:solidFill>
                  <a:schemeClr val="bg2">
                    <a:lumMod val="50000"/>
                  </a:schemeClr>
                </a:solidFill>
                <a:latin typeface="Georgia" pitchFamily="18" charset="0"/>
              </a:rPr>
              <a:t>From PROPHETIC </a:t>
            </a:r>
          </a:p>
          <a:p>
            <a:pPr>
              <a:defRPr/>
            </a:pPr>
            <a:r>
              <a:rPr lang="en-US" sz="2800" b="1" dirty="0" smtClean="0">
                <a:solidFill>
                  <a:schemeClr val="accent2"/>
                </a:solidFill>
                <a:latin typeface="Georgia" pitchFamily="18" charset="0"/>
              </a:rPr>
              <a:t>			</a:t>
            </a:r>
            <a:r>
              <a:rPr lang="en-US" sz="2800" b="1" dirty="0" smtClean="0">
                <a:solidFill>
                  <a:srgbClr val="C00000"/>
                </a:solidFill>
                <a:latin typeface="Georgia" pitchFamily="18" charset="0"/>
              </a:rPr>
              <a:t>to  POLITICAL</a:t>
            </a:r>
          </a:p>
          <a:p>
            <a:pPr>
              <a:defRPr/>
            </a:pPr>
            <a:endParaRPr lang="en-US" sz="2800" b="1" dirty="0" smtClean="0">
              <a:solidFill>
                <a:srgbClr val="C00000"/>
              </a:solidFill>
              <a:latin typeface="Georgia" pitchFamily="18" charset="0"/>
            </a:endParaRPr>
          </a:p>
          <a:p>
            <a:pPr marL="457200" indent="-457200">
              <a:buFont typeface="Arial" pitchFamily="34" charset="0"/>
              <a:buChar char="•"/>
              <a:defRPr/>
            </a:pPr>
            <a:r>
              <a:rPr lang="en-US" sz="2800" b="1" dirty="0" smtClean="0">
                <a:solidFill>
                  <a:schemeClr val="bg2">
                    <a:lumMod val="50000"/>
                  </a:schemeClr>
                </a:solidFill>
                <a:latin typeface="Georgia" pitchFamily="18" charset="0"/>
              </a:rPr>
              <a:t>From MISSION </a:t>
            </a:r>
          </a:p>
          <a:p>
            <a:pPr marL="1371600" lvl="3" indent="0">
              <a:defRPr/>
            </a:pPr>
            <a:r>
              <a:rPr lang="en-US" sz="2800" b="1" dirty="0" smtClean="0">
                <a:solidFill>
                  <a:schemeClr val="accent2"/>
                </a:solidFill>
                <a:latin typeface="Georgia" pitchFamily="18" charset="0"/>
              </a:rPr>
              <a:t>		</a:t>
            </a:r>
            <a:r>
              <a:rPr lang="en-US" sz="2800" b="1" dirty="0" smtClean="0">
                <a:solidFill>
                  <a:srgbClr val="7030A0"/>
                </a:solidFill>
                <a:latin typeface="Georgia" pitchFamily="18" charset="0"/>
              </a:rPr>
              <a:t>to WORSHIP </a:t>
            </a:r>
            <a:endParaRPr lang="en-US" sz="2800" dirty="0" smtClean="0">
              <a:solidFill>
                <a:srgbClr val="7030A0"/>
              </a:solidFill>
              <a:latin typeface="Georgia" pitchFamily="18" charset="0"/>
            </a:endParaRPr>
          </a:p>
        </p:txBody>
      </p:sp>
      <p:pic>
        <p:nvPicPr>
          <p:cNvPr id="25605" name="Picture 2" descr="Hartford Institut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675" y="8285163"/>
            <a:ext cx="18288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57863" y="8759825"/>
            <a:ext cx="1017587" cy="231775"/>
          </a:xfrm>
          <a:prstGeom prst="rect">
            <a:avLst/>
          </a:prstGeom>
          <a:noFill/>
        </p:spPr>
        <p:txBody>
          <a:bodyPr wrap="none" tIns="0">
            <a:spAutoFit/>
          </a:bodyPr>
          <a:lstStyle/>
          <a:p>
            <a:pPr>
              <a:defRPr/>
            </a:pPr>
            <a:r>
              <a:rPr lang="en-US" sz="1200" dirty="0">
                <a:solidFill>
                  <a:schemeClr val="bg1">
                    <a:lumMod val="50000"/>
                  </a:schemeClr>
                </a:solidFill>
                <a:latin typeface="Segoe UI Semibold" pitchFamily="34" charset="0"/>
              </a:rPr>
              <a:t>D</a:t>
            </a:r>
            <a:r>
              <a:rPr lang="en-US" sz="800" dirty="0">
                <a:solidFill>
                  <a:schemeClr val="bg1">
                    <a:lumMod val="50000"/>
                  </a:schemeClr>
                </a:solidFill>
                <a:latin typeface="Segoe UI Semibold" pitchFamily="34" charset="0"/>
              </a:rPr>
              <a:t>AVID</a:t>
            </a:r>
            <a:r>
              <a:rPr lang="en-US" sz="1200" dirty="0">
                <a:solidFill>
                  <a:schemeClr val="bg1">
                    <a:lumMod val="50000"/>
                  </a:schemeClr>
                </a:solidFill>
                <a:latin typeface="Segoe UI Semibold" pitchFamily="34" charset="0"/>
              </a:rPr>
              <a:t> R</a:t>
            </a:r>
            <a:r>
              <a:rPr lang="en-US" sz="800" dirty="0">
                <a:solidFill>
                  <a:schemeClr val="bg1">
                    <a:lumMod val="50000"/>
                  </a:schemeClr>
                </a:solidFill>
                <a:latin typeface="Segoe UI Semibold" pitchFamily="34" charset="0"/>
              </a:rPr>
              <a:t>OOZEN</a:t>
            </a:r>
          </a:p>
        </p:txBody>
      </p:sp>
    </p:spTree>
    <p:extLst>
      <p:ext uri="{BB962C8B-B14F-4D97-AF65-F5344CB8AC3E}">
        <p14:creationId xmlns:p14="http://schemas.microsoft.com/office/powerpoint/2010/main" val="2943082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0"/>
            <a:ext cx="6858000" cy="9042400"/>
          </a:xfrm>
        </p:spPr>
        <p:txBody>
          <a:bodyPr>
            <a:normAutofit fontScale="90000"/>
          </a:bodyPr>
          <a:lstStyle/>
          <a:p>
            <a:pPr>
              <a:defRPr/>
            </a:pPr>
            <a:r>
              <a:rPr lang="en-US" sz="2800" b="1" dirty="0" smtClean="0">
                <a:latin typeface="Georgia" pitchFamily="18" charset="0"/>
              </a:rPr>
              <a:t>     </a:t>
            </a:r>
            <a:r>
              <a:rPr lang="en-US" sz="2800" b="1" dirty="0" smtClean="0">
                <a:solidFill>
                  <a:srgbClr val="0000CC"/>
                </a:solidFill>
                <a:latin typeface="Georgia" pitchFamily="18" charset="0"/>
              </a:rPr>
              <a:t>Of these, the transition from </a:t>
            </a:r>
            <a:r>
              <a:rPr lang="en-US" sz="2800" b="1" dirty="0" smtClean="0">
                <a:solidFill>
                  <a:srgbClr val="9900FF"/>
                </a:solidFill>
                <a:latin typeface="Georgia" pitchFamily="18" charset="0"/>
              </a:rPr>
              <a:t/>
            </a:r>
            <a:br>
              <a:rPr lang="en-US" sz="2800" b="1" dirty="0" smtClean="0">
                <a:solidFill>
                  <a:srgbClr val="9900FF"/>
                </a:solidFill>
                <a:latin typeface="Georgia" pitchFamily="18" charset="0"/>
              </a:rPr>
            </a:br>
            <a:r>
              <a:rPr lang="en-US" sz="3600" b="1" i="1" dirty="0" smtClean="0">
                <a:solidFill>
                  <a:schemeClr val="bg1">
                    <a:lumMod val="75000"/>
                  </a:schemeClr>
                </a:solidFill>
                <a:latin typeface="Georgia" pitchFamily="18" charset="0"/>
              </a:rPr>
              <a:t>Word to </a:t>
            </a:r>
            <a:r>
              <a:rPr lang="en-US" sz="3600" b="1" i="1" dirty="0" smtClean="0">
                <a:solidFill>
                  <a:srgbClr val="00B050"/>
                </a:solidFill>
                <a:latin typeface="Georgia" pitchFamily="18" charset="0"/>
              </a:rPr>
              <a:t>Spirit</a:t>
            </a:r>
            <a:r>
              <a:rPr lang="en-US" sz="3600" b="1" i="1" dirty="0" smtClean="0">
                <a:solidFill>
                  <a:srgbClr val="FF0000"/>
                </a:solidFill>
                <a:latin typeface="Georgia" pitchFamily="18" charset="0"/>
              </a:rPr>
              <a:t> </a:t>
            </a:r>
            <a:br>
              <a:rPr lang="en-US" sz="3600" b="1" i="1" dirty="0" smtClean="0">
                <a:solidFill>
                  <a:srgbClr val="FF0000"/>
                </a:solidFill>
                <a:latin typeface="Georgia" pitchFamily="18" charset="0"/>
              </a:rPr>
            </a:br>
            <a:r>
              <a:rPr lang="en-US" sz="2800" b="1" i="1" dirty="0" smtClean="0">
                <a:solidFill>
                  <a:srgbClr val="0000CC"/>
                </a:solidFill>
                <a:latin typeface="Georgia" pitchFamily="18" charset="0"/>
              </a:rPr>
              <a:t>I</a:t>
            </a:r>
            <a:r>
              <a:rPr lang="en-US" sz="2800" b="1" dirty="0" smtClean="0">
                <a:solidFill>
                  <a:srgbClr val="0000CC"/>
                </a:solidFill>
                <a:latin typeface="Georgia" pitchFamily="18" charset="0"/>
              </a:rPr>
              <a:t>s </a:t>
            </a:r>
            <a:r>
              <a:rPr lang="en-US" sz="2800" b="1" dirty="0">
                <a:solidFill>
                  <a:srgbClr val="0000CC"/>
                </a:solidFill>
                <a:latin typeface="Georgia" pitchFamily="18" charset="0"/>
              </a:rPr>
              <a:t>the </a:t>
            </a:r>
            <a:r>
              <a:rPr lang="en-US" sz="2800" b="1" dirty="0" smtClean="0">
                <a:solidFill>
                  <a:srgbClr val="0000CC"/>
                </a:solidFill>
                <a:latin typeface="Georgia" pitchFamily="18" charset="0"/>
              </a:rPr>
              <a:t>Most Profound </a:t>
            </a:r>
            <a:r>
              <a:rPr lang="en-US" sz="2800" b="1" dirty="0">
                <a:solidFill>
                  <a:srgbClr val="0000CC"/>
                </a:solidFill>
                <a:latin typeface="Georgia" pitchFamily="18" charset="0"/>
              </a:rPr>
              <a:t>and </a:t>
            </a:r>
            <a:r>
              <a:rPr lang="en-US" sz="2800" b="1" dirty="0" smtClean="0">
                <a:solidFill>
                  <a:srgbClr val="0000CC"/>
                </a:solidFill>
                <a:latin typeface="Georgia" pitchFamily="18" charset="0"/>
              </a:rPr>
              <a:t>Foundational</a:t>
            </a:r>
            <a:br>
              <a:rPr lang="en-US" sz="2800" b="1" dirty="0" smtClean="0">
                <a:solidFill>
                  <a:srgbClr val="0000CC"/>
                </a:solidFill>
                <a:latin typeface="Georgia" pitchFamily="18" charset="0"/>
              </a:rPr>
            </a:br>
            <a:r>
              <a:rPr lang="en-US" sz="2000" dirty="0" smtClean="0">
                <a:solidFill>
                  <a:srgbClr val="0000CC"/>
                </a:solidFill>
                <a:latin typeface="Georgia" pitchFamily="18" charset="0"/>
              </a:rPr>
              <a:t/>
            </a:r>
            <a:br>
              <a:rPr lang="en-US" sz="2000" dirty="0" smtClean="0">
                <a:solidFill>
                  <a:srgbClr val="0000CC"/>
                </a:solidFill>
                <a:latin typeface="Georgia" pitchFamily="18" charset="0"/>
              </a:rPr>
            </a:br>
            <a:r>
              <a:rPr lang="en-US" sz="800" dirty="0">
                <a:latin typeface="Georgia" pitchFamily="18" charset="0"/>
              </a:rPr>
              <a:t> </a:t>
            </a:r>
            <a:r>
              <a:rPr lang="en-US" sz="2000" dirty="0">
                <a:latin typeface="Georgia" pitchFamily="18" charset="0"/>
              </a:rPr>
              <a:t/>
            </a:r>
            <a:br>
              <a:rPr lang="en-US" sz="2000" dirty="0">
                <a:latin typeface="Georgia" pitchFamily="18" charset="0"/>
              </a:rPr>
            </a:br>
            <a:r>
              <a:rPr lang="en-US" sz="2100" b="1" dirty="0" smtClean="0">
                <a:latin typeface="Georgia" pitchFamily="18" charset="0"/>
              </a:rPr>
              <a:t>It </a:t>
            </a:r>
            <a:r>
              <a:rPr lang="en-US" sz="2100" b="1" dirty="0">
                <a:latin typeface="Georgia" pitchFamily="18" charset="0"/>
              </a:rPr>
              <a:t>is not uncommon – indeed it </a:t>
            </a:r>
            <a:r>
              <a:rPr lang="en-US" sz="2100" b="1" dirty="0" smtClean="0">
                <a:latin typeface="Georgia" pitchFamily="18" charset="0"/>
              </a:rPr>
              <a:t>is </a:t>
            </a:r>
            <a:r>
              <a:rPr lang="en-US" sz="2100" b="1" dirty="0">
                <a:latin typeface="Georgia" pitchFamily="18" charset="0"/>
              </a:rPr>
              <a:t>most typical – for persons to think of religion as a collection of beliefs and </a:t>
            </a:r>
            <a:r>
              <a:rPr lang="en-US" sz="2100" b="1" dirty="0" smtClean="0">
                <a:latin typeface="Georgia" pitchFamily="18" charset="0"/>
              </a:rPr>
              <a:t>doctrines </a:t>
            </a:r>
            <a:r>
              <a:rPr lang="en-US" sz="2100" b="1" dirty="0">
                <a:latin typeface="Georgia" pitchFamily="18" charset="0"/>
              </a:rPr>
              <a:t>most closely tied </a:t>
            </a:r>
            <a:r>
              <a:rPr lang="en-US" sz="2100" b="1" dirty="0" smtClean="0">
                <a:latin typeface="Georgia" pitchFamily="18" charset="0"/>
              </a:rPr>
              <a:t>to, </a:t>
            </a:r>
            <a:r>
              <a:rPr lang="en-US" sz="2100" b="1" dirty="0">
                <a:latin typeface="Georgia" pitchFamily="18" charset="0"/>
              </a:rPr>
              <a:t>if not directly drawn </a:t>
            </a:r>
            <a:r>
              <a:rPr lang="en-US" sz="2100" b="1" dirty="0" smtClean="0">
                <a:latin typeface="Georgia" pitchFamily="18" charset="0"/>
              </a:rPr>
              <a:t>from, </a:t>
            </a:r>
            <a:r>
              <a:rPr lang="en-US" sz="2100" b="1" dirty="0">
                <a:latin typeface="Georgia" pitchFamily="18" charset="0"/>
              </a:rPr>
              <a:t>a sacred Scripture.  The beliefs, </a:t>
            </a:r>
            <a:r>
              <a:rPr lang="en-US" sz="2100" b="1" dirty="0" smtClean="0">
                <a:latin typeface="Georgia" pitchFamily="18" charset="0"/>
              </a:rPr>
              <a:t>doctrines </a:t>
            </a:r>
            <a:r>
              <a:rPr lang="en-US" sz="2100" b="1" dirty="0">
                <a:latin typeface="Georgia" pitchFamily="18" charset="0"/>
              </a:rPr>
              <a:t>and scripture are </a:t>
            </a:r>
            <a:r>
              <a:rPr lang="en-US" sz="2100" b="1" i="1" u="sng" dirty="0">
                <a:latin typeface="Georgia" pitchFamily="18" charset="0"/>
              </a:rPr>
              <a:t>cognitive and </a:t>
            </a:r>
            <a:r>
              <a:rPr lang="en-US" sz="2100" b="1" i="1" u="sng" dirty="0" smtClean="0">
                <a:latin typeface="Georgia" pitchFamily="18" charset="0"/>
              </a:rPr>
              <a:t>objective </a:t>
            </a:r>
            <a:r>
              <a:rPr lang="en-US" sz="2100" b="1" dirty="0" smtClean="0">
                <a:latin typeface="Georgia" pitchFamily="18" charset="0"/>
              </a:rPr>
              <a:t>(i.e., they are external to the believer).  </a:t>
            </a:r>
            <a:r>
              <a:rPr lang="en-US" sz="2100" b="1" dirty="0">
                <a:latin typeface="Georgia" pitchFamily="18" charset="0"/>
              </a:rPr>
              <a:t>Worship in such a tradition tends to emphasize preaching and the style of preaching is expository.  This is what I mean by a religious orientation grounded in </a:t>
            </a:r>
            <a:r>
              <a:rPr lang="en-US" sz="2100" b="1" dirty="0" smtClean="0">
                <a:latin typeface="Georgia" pitchFamily="18" charset="0"/>
              </a:rPr>
              <a:t/>
            </a:r>
            <a:br>
              <a:rPr lang="en-US" sz="2100" b="1" dirty="0" smtClean="0">
                <a:latin typeface="Georgia" pitchFamily="18" charset="0"/>
              </a:rPr>
            </a:br>
            <a:r>
              <a:rPr lang="en-US" sz="2100" b="1" dirty="0" smtClean="0">
                <a:solidFill>
                  <a:schemeClr val="bg1">
                    <a:lumMod val="50000"/>
                  </a:schemeClr>
                </a:solidFill>
                <a:latin typeface="Georgia" pitchFamily="18" charset="0"/>
              </a:rPr>
              <a:t>THE </a:t>
            </a:r>
            <a:r>
              <a:rPr lang="en-US" sz="2100" b="1" dirty="0">
                <a:solidFill>
                  <a:schemeClr val="bg1">
                    <a:lumMod val="50000"/>
                  </a:schemeClr>
                </a:solidFill>
                <a:latin typeface="Georgia" pitchFamily="18" charset="0"/>
              </a:rPr>
              <a:t>WORD.</a:t>
            </a:r>
            <a:br>
              <a:rPr lang="en-US" sz="2100" b="1" dirty="0">
                <a:solidFill>
                  <a:schemeClr val="bg1">
                    <a:lumMod val="50000"/>
                  </a:schemeClr>
                </a:solidFill>
                <a:latin typeface="Georgia" pitchFamily="18" charset="0"/>
              </a:rPr>
            </a:br>
            <a:r>
              <a:rPr lang="en-US" sz="2100" b="1" dirty="0">
                <a:latin typeface="Georgia" pitchFamily="18" charset="0"/>
              </a:rPr>
              <a:t> </a:t>
            </a:r>
            <a:br>
              <a:rPr lang="en-US" sz="2100" b="1" dirty="0">
                <a:latin typeface="Georgia" pitchFamily="18" charset="0"/>
              </a:rPr>
            </a:br>
            <a:r>
              <a:rPr lang="en-US" sz="2100" b="1" dirty="0" smtClean="0">
                <a:latin typeface="Georgia" pitchFamily="18" charset="0"/>
              </a:rPr>
              <a:t>In </a:t>
            </a:r>
            <a:r>
              <a:rPr lang="en-US" sz="2100" b="1" dirty="0">
                <a:latin typeface="Georgia" pitchFamily="18" charset="0"/>
              </a:rPr>
              <a:t>contrast, we are becoming increasingly aware that many persons practice religion more in terms of a liturgical or personal relationship to God.  Such an approach is more </a:t>
            </a:r>
            <a:r>
              <a:rPr lang="en-US" sz="2100" b="1" i="1" u="sng" dirty="0">
                <a:latin typeface="Georgia" pitchFamily="18" charset="0"/>
              </a:rPr>
              <a:t>experiential and subjective</a:t>
            </a:r>
            <a:r>
              <a:rPr lang="en-US" sz="2100" b="1" dirty="0" smtClean="0">
                <a:latin typeface="Georgia" pitchFamily="18" charset="0"/>
              </a:rPr>
              <a:t>.  (i.e., it is internal to the believer).  </a:t>
            </a:r>
            <a:r>
              <a:rPr lang="en-US" sz="2100" b="1" dirty="0">
                <a:latin typeface="Georgia" pitchFamily="18" charset="0"/>
              </a:rPr>
              <a:t>Worship in such a tradition emphasizes ritual and/or prayer and the gifts of the spirit.  If preaching is included it tends to be narrative.  This is what I mean by a religious perspective oriented to </a:t>
            </a:r>
            <a:r>
              <a:rPr lang="en-US" sz="2100" b="1" dirty="0">
                <a:solidFill>
                  <a:srgbClr val="006600"/>
                </a:solidFill>
                <a:latin typeface="Georgia" pitchFamily="18" charset="0"/>
              </a:rPr>
              <a:t>THE SPIRIT</a:t>
            </a:r>
            <a:r>
              <a:rPr lang="en-US" sz="2100" b="1" dirty="0">
                <a:solidFill>
                  <a:srgbClr val="00B050"/>
                </a:solidFill>
                <a:latin typeface="Georgia" pitchFamily="18" charset="0"/>
              </a:rPr>
              <a:t>.  </a:t>
            </a:r>
            <a:r>
              <a:rPr lang="en-US" sz="2100" b="1" dirty="0" smtClean="0">
                <a:latin typeface="Georgia" pitchFamily="18" charset="0"/>
              </a:rPr>
              <a:t/>
            </a:r>
            <a:br>
              <a:rPr lang="en-US" sz="2100" b="1" dirty="0" smtClean="0">
                <a:latin typeface="Georgia" pitchFamily="18" charset="0"/>
              </a:rPr>
            </a:br>
            <a:r>
              <a:rPr lang="en-US" sz="2100" b="1" dirty="0">
                <a:latin typeface="Georgia" pitchFamily="18" charset="0"/>
              </a:rPr>
              <a:t/>
            </a:r>
            <a:br>
              <a:rPr lang="en-US" sz="2100" b="1" dirty="0">
                <a:latin typeface="Georgia" pitchFamily="18" charset="0"/>
              </a:rPr>
            </a:br>
            <a:r>
              <a:rPr lang="en-US" sz="2100" b="1" dirty="0" smtClean="0">
                <a:latin typeface="Georgia" pitchFamily="18" charset="0"/>
              </a:rPr>
              <a:t>The transition from </a:t>
            </a:r>
            <a:r>
              <a:rPr lang="en-US" sz="2100" b="1" dirty="0" smtClean="0">
                <a:solidFill>
                  <a:schemeClr val="bg1">
                    <a:lumMod val="50000"/>
                  </a:schemeClr>
                </a:solidFill>
                <a:latin typeface="Georgia" pitchFamily="18" charset="0"/>
              </a:rPr>
              <a:t>WORD</a:t>
            </a:r>
            <a:r>
              <a:rPr lang="en-US" sz="2100" b="1" dirty="0" smtClean="0">
                <a:latin typeface="Georgia" pitchFamily="18" charset="0"/>
              </a:rPr>
              <a:t> to</a:t>
            </a:r>
            <a:r>
              <a:rPr lang="en-US" sz="2100" b="1" dirty="0" smtClean="0">
                <a:solidFill>
                  <a:srgbClr val="006600"/>
                </a:solidFill>
                <a:latin typeface="Georgia" pitchFamily="18" charset="0"/>
              </a:rPr>
              <a:t> SPIRIT </a:t>
            </a:r>
            <a:r>
              <a:rPr lang="en-US" sz="2100" b="1" dirty="0" smtClean="0">
                <a:latin typeface="Georgia" pitchFamily="18" charset="0"/>
              </a:rPr>
              <a:t>is, most profoundly, a transition from an </a:t>
            </a:r>
            <a:r>
              <a:rPr lang="en-US" sz="2100" b="1" i="1" dirty="0" smtClean="0">
                <a:solidFill>
                  <a:srgbClr val="9900FF"/>
                </a:solidFill>
                <a:latin typeface="Georgia" pitchFamily="18" charset="0"/>
              </a:rPr>
              <a:t>EXTERNAL to an INTERNAL </a:t>
            </a:r>
            <a:r>
              <a:rPr lang="en-US" sz="2100" b="1" dirty="0" smtClean="0">
                <a:latin typeface="Georgia" pitchFamily="18" charset="0"/>
              </a:rPr>
              <a:t>locus of authority, and part and partial of this transition is religion as </a:t>
            </a:r>
            <a:r>
              <a:rPr lang="en-US" sz="2100" b="1" i="1" dirty="0" smtClean="0">
                <a:solidFill>
                  <a:srgbClr val="9900FF"/>
                </a:solidFill>
                <a:latin typeface="Georgia" pitchFamily="18" charset="0"/>
              </a:rPr>
              <a:t>CHOICE.</a:t>
            </a:r>
            <a:endParaRPr lang="en-US" sz="2100" b="1" i="1" dirty="0">
              <a:solidFill>
                <a:srgbClr val="9900FF"/>
              </a:solidFill>
              <a:latin typeface="Georgia" pitchFamily="18" charset="0"/>
            </a:endParaRPr>
          </a:p>
        </p:txBody>
      </p:sp>
    </p:spTree>
    <p:extLst>
      <p:ext uri="{BB962C8B-B14F-4D97-AF65-F5344CB8AC3E}">
        <p14:creationId xmlns:p14="http://schemas.microsoft.com/office/powerpoint/2010/main" val="2144352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ress.princeton.edu/images/k6679.gif"/>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261"/>
            <a:ext cx="1712595" cy="2560320"/>
          </a:xfrm>
          <a:prstGeom prst="rect">
            <a:avLst/>
          </a:prstGeom>
          <a:noFill/>
          <a:ln>
            <a:noFill/>
          </a:ln>
        </p:spPr>
      </p:pic>
      <p:sp>
        <p:nvSpPr>
          <p:cNvPr id="5" name="Text Box 2"/>
          <p:cNvSpPr txBox="1">
            <a:spLocks noChangeArrowheads="1"/>
          </p:cNvSpPr>
          <p:nvPr/>
        </p:nvSpPr>
        <p:spPr bwMode="auto">
          <a:xfrm>
            <a:off x="2264246" y="399451"/>
            <a:ext cx="4452620" cy="24159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1000"/>
              </a:spcBef>
              <a:spcAft>
                <a:spcPts val="0"/>
              </a:spcAft>
            </a:pPr>
            <a:r>
              <a:rPr lang="en-US" sz="1400" b="1" dirty="0">
                <a:solidFill>
                  <a:srgbClr val="000000"/>
                </a:solidFill>
                <a:effectLst/>
                <a:latin typeface="Georgia"/>
                <a:ea typeface="Times New Roman"/>
                <a:cs typeface="Arial"/>
              </a:rPr>
              <a:t>Baby boomer carried Cultural Revolution of the </a:t>
            </a:r>
            <a:r>
              <a:rPr lang="en-US" sz="1400" b="1" dirty="0" err="1">
                <a:solidFill>
                  <a:srgbClr val="000000"/>
                </a:solidFill>
                <a:effectLst/>
                <a:latin typeface="Georgia"/>
                <a:ea typeface="Times New Roman"/>
                <a:cs typeface="Arial"/>
              </a:rPr>
              <a:t>1960s</a:t>
            </a:r>
            <a:r>
              <a:rPr lang="en-US" sz="1400" b="1" dirty="0">
                <a:solidFill>
                  <a:srgbClr val="000000"/>
                </a:solidFill>
                <a:effectLst/>
                <a:latin typeface="Georgia"/>
                <a:ea typeface="Times New Roman"/>
                <a:cs typeface="Arial"/>
              </a:rPr>
              <a:t> with its: </a:t>
            </a:r>
            <a:endParaRPr lang="en-US" sz="1200" b="1" dirty="0">
              <a:solidFill>
                <a:srgbClr val="4F81BD"/>
              </a:solidFill>
              <a:effectLst/>
              <a:latin typeface="Cambria"/>
              <a:ea typeface="Times New Roman"/>
              <a:cs typeface="Times New Roman"/>
            </a:endParaRPr>
          </a:p>
          <a:p>
            <a:pPr marL="342900" marR="0" lvl="0" indent="-342900">
              <a:spcBef>
                <a:spcPts val="1000"/>
              </a:spcBef>
              <a:spcAft>
                <a:spcPts val="0"/>
              </a:spcAft>
              <a:buFont typeface="Symbol"/>
              <a:buChar char=""/>
            </a:pPr>
            <a:r>
              <a:rPr lang="en-US" sz="1400" b="1" dirty="0">
                <a:solidFill>
                  <a:srgbClr val="000000"/>
                </a:solidFill>
                <a:effectLst/>
                <a:latin typeface="Georgia"/>
                <a:ea typeface="Times New Roman"/>
                <a:cs typeface="Arial"/>
              </a:rPr>
              <a:t>Cultural individualism</a:t>
            </a:r>
            <a:endParaRPr lang="en-US" sz="1200" b="1" dirty="0">
              <a:solidFill>
                <a:srgbClr val="4F81BD"/>
              </a:solidFill>
              <a:effectLst/>
              <a:latin typeface="Cambria"/>
              <a:ea typeface="Times New Roman"/>
              <a:cs typeface="Times New Roman"/>
            </a:endParaRPr>
          </a:p>
          <a:p>
            <a:pPr marL="342900" marR="0" lvl="0" indent="-342900">
              <a:spcBef>
                <a:spcPts val="0"/>
              </a:spcBef>
              <a:spcAft>
                <a:spcPts val="0"/>
              </a:spcAft>
              <a:buFont typeface="Symbol"/>
              <a:buChar char=""/>
            </a:pPr>
            <a:r>
              <a:rPr lang="en-US" sz="1400" b="1" dirty="0">
                <a:effectLst/>
                <a:latin typeface="Georgia"/>
                <a:ea typeface="Calibri"/>
              </a:rPr>
              <a:t>Ethic of </a:t>
            </a:r>
            <a:r>
              <a:rPr lang="en-US" sz="1400" b="1" dirty="0" smtClean="0">
                <a:effectLst/>
                <a:latin typeface="Georgia"/>
                <a:ea typeface="Calibri"/>
              </a:rPr>
              <a:t>self-fulfillment</a:t>
            </a:r>
            <a:endParaRPr lang="en-US" sz="1200" dirty="0">
              <a:effectLst/>
              <a:latin typeface="Times New Roman"/>
              <a:ea typeface="Calibri"/>
            </a:endParaRPr>
          </a:p>
          <a:p>
            <a:pPr marL="342900" marR="0" lvl="0" indent="-342900">
              <a:spcBef>
                <a:spcPts val="0"/>
              </a:spcBef>
              <a:spcAft>
                <a:spcPts val="0"/>
              </a:spcAft>
              <a:buFont typeface="Symbol"/>
              <a:buChar char=""/>
            </a:pPr>
            <a:r>
              <a:rPr lang="en-US" sz="1400" b="1" dirty="0" smtClean="0">
                <a:effectLst/>
                <a:latin typeface="Georgia"/>
                <a:ea typeface="Calibri"/>
              </a:rPr>
              <a:t>Anti-</a:t>
            </a:r>
            <a:r>
              <a:rPr lang="en-US" sz="1400" b="1" dirty="0" err="1" smtClean="0">
                <a:effectLst/>
                <a:latin typeface="Georgia"/>
                <a:ea typeface="Calibri"/>
              </a:rPr>
              <a:t>establismentarianism</a:t>
            </a:r>
            <a:r>
              <a:rPr lang="en-US" sz="1400" b="1" dirty="0" smtClean="0">
                <a:effectLst/>
                <a:latin typeface="Georgia"/>
                <a:ea typeface="Calibri"/>
              </a:rPr>
              <a:t> </a:t>
            </a:r>
            <a:endParaRPr lang="en-US" sz="1200" dirty="0">
              <a:effectLst/>
              <a:latin typeface="Times New Roman"/>
              <a:ea typeface="Calibri"/>
            </a:endParaRPr>
          </a:p>
          <a:p>
            <a:pPr marL="342900" marR="0" lvl="0" indent="-342900">
              <a:spcBef>
                <a:spcPts val="0"/>
              </a:spcBef>
              <a:spcAft>
                <a:spcPts val="0"/>
              </a:spcAft>
              <a:buFont typeface="Symbol"/>
              <a:buChar char=""/>
            </a:pPr>
            <a:r>
              <a:rPr lang="en-US" sz="1400" b="1" dirty="0">
                <a:effectLst/>
                <a:latin typeface="Georgia"/>
                <a:ea typeface="Calibri"/>
              </a:rPr>
              <a:t>Church as choice</a:t>
            </a:r>
            <a:endParaRPr lang="en-US" sz="1200" dirty="0">
              <a:effectLst/>
              <a:latin typeface="Times New Roman"/>
              <a:ea typeface="Calibri"/>
            </a:endParaRPr>
          </a:p>
          <a:p>
            <a:pPr marL="0" marR="0">
              <a:spcBef>
                <a:spcPts val="1000"/>
              </a:spcBef>
              <a:spcAft>
                <a:spcPts val="1200"/>
              </a:spcAft>
            </a:pPr>
            <a:r>
              <a:rPr lang="en-US" sz="1400" b="1" i="1" dirty="0">
                <a:solidFill>
                  <a:srgbClr val="000000"/>
                </a:solidFill>
                <a:effectLst/>
                <a:latin typeface="Georgia"/>
                <a:ea typeface="Times New Roman"/>
                <a:cs typeface="Arial"/>
              </a:rPr>
              <a:t>Spiritual Marketplace: Baby Boomers and the Remaking of American Religion</a:t>
            </a:r>
            <a:br>
              <a:rPr lang="en-US" sz="1400" b="1" i="1" dirty="0">
                <a:solidFill>
                  <a:srgbClr val="000000"/>
                </a:solidFill>
                <a:effectLst/>
                <a:latin typeface="Georgia"/>
                <a:ea typeface="Times New Roman"/>
                <a:cs typeface="Arial"/>
              </a:rPr>
            </a:br>
            <a:r>
              <a:rPr lang="en-US" sz="1400" b="0" dirty="0">
                <a:solidFill>
                  <a:srgbClr val="000000"/>
                </a:solidFill>
                <a:effectLst/>
                <a:latin typeface="Georgia"/>
                <a:ea typeface="Times New Roman"/>
                <a:cs typeface="Arial"/>
              </a:rPr>
              <a:t>Wade Clark Roof</a:t>
            </a:r>
            <a:endParaRPr lang="en-US" sz="1200" b="1" dirty="0">
              <a:solidFill>
                <a:srgbClr val="4F81BD"/>
              </a:solidFill>
              <a:effectLst/>
              <a:latin typeface="Cambria"/>
              <a:ea typeface="Times New Roman"/>
              <a:cs typeface="Times New Roman"/>
            </a:endParaRPr>
          </a:p>
          <a:p>
            <a:pPr marL="0" marR="0">
              <a:spcBef>
                <a:spcPts val="0"/>
              </a:spcBef>
              <a:spcAft>
                <a:spcPts val="1200"/>
              </a:spcAft>
            </a:pPr>
            <a:r>
              <a:rPr lang="en-US" sz="1200" dirty="0">
                <a:effectLst/>
                <a:latin typeface="Times New Roman"/>
                <a:ea typeface="Calibri"/>
              </a:rPr>
              <a:t> </a:t>
            </a:r>
          </a:p>
        </p:txBody>
      </p:sp>
      <p:pic>
        <p:nvPicPr>
          <p:cNvPr id="6" name="summary-frontcover" descr="Front Cover">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443514"/>
            <a:ext cx="1699260" cy="2560320"/>
          </a:xfrm>
          <a:prstGeom prst="rect">
            <a:avLst/>
          </a:prstGeom>
          <a:noFill/>
          <a:ln>
            <a:noFill/>
          </a:ln>
        </p:spPr>
      </p:pic>
      <p:sp>
        <p:nvSpPr>
          <p:cNvPr id="7" name="Text Box 2"/>
          <p:cNvSpPr txBox="1">
            <a:spLocks noChangeArrowheads="1"/>
          </p:cNvSpPr>
          <p:nvPr/>
        </p:nvSpPr>
        <p:spPr bwMode="auto">
          <a:xfrm>
            <a:off x="330200" y="3443514"/>
            <a:ext cx="4121058" cy="19253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0000"/>
              </a:lnSpc>
              <a:spcBef>
                <a:spcPts val="0"/>
              </a:spcBef>
              <a:spcAft>
                <a:spcPts val="0"/>
              </a:spcAft>
            </a:pPr>
            <a:r>
              <a:rPr lang="en-US" sz="400" b="1" kern="1800" dirty="0">
                <a:solidFill>
                  <a:srgbClr val="000000"/>
                </a:solidFill>
                <a:effectLst/>
                <a:latin typeface="Georgia"/>
                <a:ea typeface="Times New Roman"/>
                <a:cs typeface="Arial"/>
              </a:rPr>
              <a:t> </a:t>
            </a:r>
            <a:endParaRPr lang="en-US" sz="400" dirty="0">
              <a:effectLst/>
              <a:latin typeface="Times New Roman"/>
              <a:ea typeface="Calibri"/>
            </a:endParaRPr>
          </a:p>
          <a:p>
            <a:pPr marL="0" marR="0">
              <a:lnSpc>
                <a:spcPct val="110000"/>
              </a:lnSpc>
              <a:spcBef>
                <a:spcPts val="0"/>
              </a:spcBef>
              <a:spcAft>
                <a:spcPts val="0"/>
              </a:spcAft>
            </a:pPr>
            <a:r>
              <a:rPr lang="en-US" sz="1400" b="1" kern="1800" dirty="0">
                <a:solidFill>
                  <a:srgbClr val="000000"/>
                </a:solidFill>
                <a:effectLst/>
                <a:latin typeface="Georgia"/>
                <a:ea typeface="Times New Roman"/>
                <a:cs typeface="Arial"/>
              </a:rPr>
              <a:t>The ‘Moralistic Therapeutic Deism” of the </a:t>
            </a:r>
            <a:r>
              <a:rPr lang="en-US" sz="1400" b="1" kern="1800" dirty="0" err="1">
                <a:solidFill>
                  <a:srgbClr val="000000"/>
                </a:solidFill>
                <a:effectLst/>
                <a:latin typeface="Georgia"/>
                <a:ea typeface="Times New Roman"/>
                <a:cs typeface="Arial"/>
              </a:rPr>
              <a:t>Millenials</a:t>
            </a:r>
            <a:r>
              <a:rPr lang="en-US" sz="1400" b="1" kern="1800" dirty="0">
                <a:solidFill>
                  <a:srgbClr val="000000"/>
                </a:solidFill>
                <a:effectLst/>
                <a:latin typeface="Georgia"/>
                <a:ea typeface="Times New Roman"/>
                <a:cs typeface="Arial"/>
              </a:rPr>
              <a:t>.</a:t>
            </a:r>
            <a:endParaRPr lang="en-US" sz="1200" dirty="0">
              <a:effectLst/>
              <a:latin typeface="Times New Roman"/>
              <a:ea typeface="Calibri"/>
            </a:endParaRPr>
          </a:p>
          <a:p>
            <a:pPr marL="0" marR="0">
              <a:lnSpc>
                <a:spcPct val="110000"/>
              </a:lnSpc>
              <a:spcBef>
                <a:spcPts val="0"/>
              </a:spcBef>
              <a:spcAft>
                <a:spcPts val="0"/>
              </a:spcAft>
            </a:pPr>
            <a:r>
              <a:rPr lang="en-US" sz="1400" b="1" i="1" kern="1800" dirty="0">
                <a:solidFill>
                  <a:srgbClr val="000000"/>
                </a:solidFill>
                <a:effectLst/>
                <a:latin typeface="Georgia"/>
                <a:ea typeface="Times New Roman"/>
                <a:cs typeface="Arial"/>
              </a:rPr>
              <a:t> </a:t>
            </a:r>
            <a:endParaRPr lang="en-US" sz="1200" dirty="0">
              <a:effectLst/>
              <a:latin typeface="Times New Roman"/>
              <a:ea typeface="Calibri"/>
            </a:endParaRPr>
          </a:p>
          <a:p>
            <a:pPr marL="0" marR="0">
              <a:lnSpc>
                <a:spcPct val="110000"/>
              </a:lnSpc>
              <a:spcBef>
                <a:spcPts val="0"/>
              </a:spcBef>
              <a:spcAft>
                <a:spcPts val="0"/>
              </a:spcAft>
            </a:pPr>
            <a:r>
              <a:rPr lang="en-US" sz="1400" b="1" i="1" kern="1800" dirty="0">
                <a:solidFill>
                  <a:srgbClr val="000000"/>
                </a:solidFill>
                <a:effectLst/>
                <a:latin typeface="Georgia"/>
                <a:ea typeface="Times New Roman"/>
                <a:cs typeface="Arial"/>
              </a:rPr>
              <a:t>Souls in Transition: </a:t>
            </a:r>
            <a:r>
              <a:rPr lang="en-US" sz="1400" b="1" i="1" dirty="0">
                <a:solidFill>
                  <a:srgbClr val="000000"/>
                </a:solidFill>
                <a:effectLst/>
                <a:latin typeface="Georgia"/>
                <a:ea typeface="Times New Roman"/>
                <a:cs typeface="Arial"/>
              </a:rPr>
              <a:t>The Religious and </a:t>
            </a:r>
            <a:endParaRPr lang="en-US" sz="1400" b="1" i="1" dirty="0" smtClean="0">
              <a:solidFill>
                <a:srgbClr val="000000"/>
              </a:solidFill>
              <a:effectLst/>
              <a:latin typeface="Georgia"/>
              <a:ea typeface="Times New Roman"/>
              <a:cs typeface="Arial"/>
            </a:endParaRPr>
          </a:p>
          <a:p>
            <a:pPr marL="0" marR="0">
              <a:lnSpc>
                <a:spcPct val="110000"/>
              </a:lnSpc>
              <a:spcBef>
                <a:spcPts val="0"/>
              </a:spcBef>
              <a:spcAft>
                <a:spcPts val="0"/>
              </a:spcAft>
            </a:pPr>
            <a:r>
              <a:rPr lang="en-US" sz="1400" b="1" i="1" dirty="0" smtClean="0">
                <a:solidFill>
                  <a:srgbClr val="000000"/>
                </a:solidFill>
                <a:effectLst/>
                <a:latin typeface="Georgia"/>
                <a:ea typeface="Times New Roman"/>
                <a:cs typeface="Arial"/>
              </a:rPr>
              <a:t>Spiritual </a:t>
            </a:r>
            <a:r>
              <a:rPr lang="en-US" sz="1400" b="1" i="1" dirty="0">
                <a:solidFill>
                  <a:srgbClr val="000000"/>
                </a:solidFill>
                <a:effectLst/>
                <a:latin typeface="Georgia"/>
                <a:ea typeface="Times New Roman"/>
                <a:cs typeface="Arial"/>
              </a:rPr>
              <a:t>Lives of Emerging Adults </a:t>
            </a:r>
            <a:endParaRPr lang="en-US" sz="1200" dirty="0">
              <a:effectLst/>
              <a:latin typeface="Times New Roman"/>
              <a:ea typeface="Calibri"/>
            </a:endParaRPr>
          </a:p>
          <a:p>
            <a:pPr marL="0" marR="0">
              <a:spcBef>
                <a:spcPts val="0"/>
              </a:spcBef>
              <a:spcAft>
                <a:spcPts val="0"/>
              </a:spcAft>
            </a:pPr>
            <a:r>
              <a:rPr lang="en-US" sz="1400" dirty="0">
                <a:solidFill>
                  <a:srgbClr val="000000"/>
                </a:solidFill>
                <a:effectLst/>
                <a:latin typeface="Georgia"/>
                <a:ea typeface="Times New Roman"/>
                <a:cs typeface="Arial"/>
              </a:rPr>
              <a:t>Christian Smith</a:t>
            </a:r>
            <a:br>
              <a:rPr lang="en-US" sz="1400" dirty="0">
                <a:solidFill>
                  <a:srgbClr val="000000"/>
                </a:solidFill>
                <a:effectLst/>
                <a:latin typeface="Georgia"/>
                <a:ea typeface="Times New Roman"/>
                <a:cs typeface="Arial"/>
              </a:rPr>
            </a:br>
            <a:r>
              <a:rPr lang="en-US" sz="1400" dirty="0">
                <a:solidFill>
                  <a:srgbClr val="000000"/>
                </a:solidFill>
                <a:effectLst/>
                <a:latin typeface="Georgia"/>
                <a:ea typeface="Times New Roman"/>
                <a:cs typeface="Arial"/>
              </a:rPr>
              <a:t>With Patricia Snell</a:t>
            </a:r>
            <a:endParaRPr lang="en-US" sz="1200" dirty="0">
              <a:effectLst/>
              <a:latin typeface="Times New Roman"/>
              <a:ea typeface="Calibri"/>
            </a:endParaRPr>
          </a:p>
        </p:txBody>
      </p:sp>
      <p:pic>
        <p:nvPicPr>
          <p:cNvPr id="8" name="summary-frontcover" descr="Front Cover">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267244" y="6003834"/>
            <a:ext cx="1997002" cy="2834640"/>
          </a:xfrm>
          <a:prstGeom prst="rect">
            <a:avLst/>
          </a:prstGeom>
          <a:noFill/>
          <a:ln>
            <a:noFill/>
          </a:ln>
        </p:spPr>
      </p:pic>
      <p:sp>
        <p:nvSpPr>
          <p:cNvPr id="9" name="Text Box 2"/>
          <p:cNvSpPr txBox="1">
            <a:spLocks noChangeArrowheads="1"/>
          </p:cNvSpPr>
          <p:nvPr/>
        </p:nvSpPr>
        <p:spPr bwMode="auto">
          <a:xfrm>
            <a:off x="2365329" y="7010400"/>
            <a:ext cx="4212754" cy="172867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1000"/>
              </a:spcAft>
            </a:pPr>
            <a:r>
              <a:rPr lang="en-US" sz="1400" b="1" dirty="0">
                <a:solidFill>
                  <a:srgbClr val="333333"/>
                </a:solidFill>
                <a:effectLst/>
                <a:latin typeface="Georgia" pitchFamily="18" charset="0"/>
                <a:ea typeface="Calibri"/>
              </a:rPr>
              <a:t>Still the best single book for understanding the implications of different generationally-related cultural worlds for congregational life!</a:t>
            </a:r>
            <a:endParaRPr lang="en-US" sz="1400" dirty="0">
              <a:effectLst/>
              <a:latin typeface="Georgia" pitchFamily="18" charset="0"/>
              <a:ea typeface="Calibri"/>
            </a:endParaRPr>
          </a:p>
          <a:p>
            <a:pPr marL="0" marR="0">
              <a:spcBef>
                <a:spcPts val="0"/>
              </a:spcBef>
              <a:spcAft>
                <a:spcPts val="0"/>
              </a:spcAft>
            </a:pPr>
            <a:r>
              <a:rPr lang="en-US" sz="1400" b="1" i="1" dirty="0">
                <a:solidFill>
                  <a:srgbClr val="333333"/>
                </a:solidFill>
                <a:effectLst/>
                <a:latin typeface="Georgia" pitchFamily="18" charset="0"/>
                <a:ea typeface="Calibri"/>
              </a:rPr>
              <a:t>U. S. Lifestyles and Mainline Churches : A Key to Researching People in the </a:t>
            </a:r>
            <a:r>
              <a:rPr lang="en-US" sz="1400" b="1" i="1" dirty="0" err="1">
                <a:solidFill>
                  <a:srgbClr val="333333"/>
                </a:solidFill>
                <a:effectLst/>
                <a:latin typeface="Georgia" pitchFamily="18" charset="0"/>
                <a:ea typeface="Calibri"/>
              </a:rPr>
              <a:t>90's</a:t>
            </a:r>
            <a:r>
              <a:rPr lang="en-US" sz="1400" b="1" i="1" dirty="0">
                <a:solidFill>
                  <a:srgbClr val="333333"/>
                </a:solidFill>
                <a:effectLst/>
                <a:latin typeface="Georgia" pitchFamily="18" charset="0"/>
                <a:ea typeface="Calibri"/>
              </a:rPr>
              <a:t> </a:t>
            </a:r>
            <a:endParaRPr lang="en-US" sz="1400" dirty="0">
              <a:effectLst/>
              <a:latin typeface="Georgia" pitchFamily="18" charset="0"/>
              <a:ea typeface="Calibri"/>
            </a:endParaRPr>
          </a:p>
          <a:p>
            <a:pPr marL="0" marR="0">
              <a:spcBef>
                <a:spcPts val="0"/>
              </a:spcBef>
              <a:spcAft>
                <a:spcPts val="0"/>
              </a:spcAft>
            </a:pPr>
            <a:r>
              <a:rPr lang="en-US" sz="1400" dirty="0">
                <a:solidFill>
                  <a:srgbClr val="333333"/>
                </a:solidFill>
                <a:effectLst/>
                <a:latin typeface="Georgia" pitchFamily="18" charset="0"/>
                <a:ea typeface="Calibri"/>
              </a:rPr>
              <a:t>Tex Sample</a:t>
            </a:r>
            <a:endParaRPr lang="en-US" sz="1400" dirty="0">
              <a:effectLst/>
              <a:latin typeface="Georgia" pitchFamily="18" charset="0"/>
              <a:ea typeface="Calibri"/>
            </a:endParaRPr>
          </a:p>
        </p:txBody>
      </p:sp>
    </p:spTree>
    <p:extLst>
      <p:ext uri="{BB962C8B-B14F-4D97-AF65-F5344CB8AC3E}">
        <p14:creationId xmlns:p14="http://schemas.microsoft.com/office/powerpoint/2010/main" val="1581316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1190</Words>
  <Application>Microsoft Office PowerPoint</Application>
  <PresentationFormat>On-screen Show (4:3)</PresentationFormat>
  <Paragraphs>260</Paragraphs>
  <Slides>20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A Final Word of Preface To help Set The Broader Context:  Three Foundational, MEGA-TRENDS Changing America’s Religious Landscape </vt:lpstr>
      <vt:lpstr>     Of these, the transition from  Word to Spirit  Is the Most Profound and Foundational    It is not uncommon – indeed it is most typical – for persons to think of religion as a collection of beliefs and doctrines most closely tied to, if not directly drawn from, a sacred Scripture.  The beliefs, doctrines and scripture are cognitive and objective (i.e., they are external to the believer).  Worship in such a tradition tends to emphasize preaching and the style of preaching is expository.  This is what I mean by a religious orientation grounded in  THE WORD.   In contrast, we are becoming increasingly aware that many persons practice religion more in terms of a liturgical or personal relationship to God.  Such an approach is more experiential and subjective.  (i.e., it is internal to the believer).  Worship in such a tradition emphasizes ritual and/or prayer and the gifts of the spirit.  If preaching is included it tends to be narrative.  This is what I mean by a religious perspective oriented to THE SPIRIT.    The transition from WORD to SPIRIT is, most profoundly, a transition from an EXTERNAL to an INTERNAL locus of authority, and part and partial of this transition is religion as CHOICE.</vt:lpstr>
      <vt:lpstr>PowerPoint Presentation</vt:lpstr>
      <vt:lpstr> </vt:lpstr>
      <vt:lpstr> </vt:lpstr>
      <vt:lpstr>PowerPoint Presentation</vt:lpstr>
      <vt:lpstr>PowerPoint Presentation</vt:lpstr>
      <vt:lpstr>Continuing  High  Levels of  Conflict</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Roozen</dc:creator>
  <cp:lastModifiedBy>Scott Thumma</cp:lastModifiedBy>
  <cp:revision>50</cp:revision>
  <dcterms:created xsi:type="dcterms:W3CDTF">2013-04-19T15:08:04Z</dcterms:created>
  <dcterms:modified xsi:type="dcterms:W3CDTF">2013-04-22T19:51:57Z</dcterms:modified>
</cp:coreProperties>
</file>