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256" r:id="rId2"/>
    <p:sldId id="288" r:id="rId3"/>
    <p:sldId id="287" r:id="rId4"/>
    <p:sldId id="289" r:id="rId5"/>
    <p:sldId id="286" r:id="rId6"/>
    <p:sldId id="295" r:id="rId7"/>
    <p:sldId id="296" r:id="rId8"/>
    <p:sldId id="293" r:id="rId9"/>
    <p:sldId id="292" r:id="rId10"/>
    <p:sldId id="299" r:id="rId11"/>
    <p:sldId id="300" r:id="rId12"/>
    <p:sldId id="298" r:id="rId13"/>
    <p:sldId id="302" r:id="rId14"/>
    <p:sldId id="303"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BFAF7"/>
    <a:srgbClr val="666699"/>
    <a:srgbClr val="645C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73924" autoAdjust="0"/>
  </p:normalViewPr>
  <p:slideViewPr>
    <p:cSldViewPr>
      <p:cViewPr varScale="1">
        <p:scale>
          <a:sx n="66" d="100"/>
          <a:sy n="66" d="100"/>
        </p:scale>
        <p:origin x="204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39154761499864554"/>
          <c:y val="0.21083280965409454"/>
          <c:w val="0.59139748374863133"/>
          <c:h val="0.66844386228852748"/>
        </c:manualLayout>
      </c:layout>
      <c:barChart>
        <c:barDir val="bar"/>
        <c:grouping val="clustered"/>
        <c:varyColors val="0"/>
        <c:ser>
          <c:idx val="0"/>
          <c:order val="0"/>
          <c:spPr>
            <a:solidFill>
              <a:srgbClr val="92D050"/>
            </a:solidFill>
            <a:ln>
              <a:solidFill>
                <a:schemeClr val="tx1">
                  <a:lumMod val="75000"/>
                </a:schemeClr>
              </a:solidFill>
            </a:ln>
          </c:spPr>
          <c:invertIfNegative val="0"/>
          <c:dLbls>
            <c:dLbl>
              <c:idx val="0"/>
              <c:layout>
                <c:manualLayout>
                  <c:x val="-9.7776648253593552E-18"/>
                  <c:y val="8.5827550487939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5F-4303-8B32-F83B4462BB36}"/>
                </c:ext>
              </c:extLst>
            </c:dLbl>
            <c:dLbl>
              <c:idx val="1"/>
              <c:layout>
                <c:manualLayout>
                  <c:x val="0"/>
                  <c:y val="1.29847270574857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5F-4303-8B32-F83B4462BB36}"/>
                </c:ext>
              </c:extLst>
            </c:dLbl>
            <c:dLbl>
              <c:idx val="2"/>
              <c:layout>
                <c:manualLayout>
                  <c:x val="-1.6797900270289322E-7"/>
                  <c:y val="4.849334486008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5F-4303-8B32-F83B4462BB36}"/>
                </c:ext>
              </c:extLst>
            </c:dLbl>
            <c:spPr>
              <a:noFill/>
              <a:ln>
                <a:noFill/>
              </a:ln>
              <a:effectLst/>
            </c:spPr>
            <c:txPr>
              <a:bodyPr/>
              <a:lstStyle/>
              <a:p>
                <a:pPr>
                  <a:defRPr sz="2000" b="1"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Sheet1!$A$1:$A$10</c:f>
              <c:strCache>
                <c:ptCount val="9"/>
                <c:pt idx="0">
                  <c:v>White</c:v>
                </c:pt>
                <c:pt idx="1">
                  <c:v>Hispanic/Latino-a</c:v>
                </c:pt>
                <c:pt idx="2">
                  <c:v>Asian** </c:v>
                </c:pt>
                <c:pt idx="3">
                  <c:v>Black or African American</c:v>
                </c:pt>
                <c:pt idx="4">
                  <c:v>African Immigrant</c:v>
                </c:pt>
                <c:pt idx="5">
                  <c:v>Middle Eastern</c:v>
                </c:pt>
                <c:pt idx="6">
                  <c:v>Multiracial</c:v>
                </c:pt>
                <c:pt idx="7">
                  <c:v>Other</c:v>
                </c:pt>
                <c:pt idx="8">
                  <c:v>Native American</c:v>
                </c:pt>
              </c:strCache>
            </c:strRef>
          </c:cat>
          <c:val>
            <c:numRef>
              <c:f>Sheet1!$B$1:$B$10</c:f>
              <c:numCache>
                <c:formatCode>0%</c:formatCode>
                <c:ptCount val="10"/>
                <c:pt idx="0">
                  <c:v>0.46741452991452992</c:v>
                </c:pt>
                <c:pt idx="1">
                  <c:v>0.18429487179487181</c:v>
                </c:pt>
                <c:pt idx="2">
                  <c:v>0.11858974358974358</c:v>
                </c:pt>
                <c:pt idx="3">
                  <c:v>9.5753205128205135E-2</c:v>
                </c:pt>
                <c:pt idx="4">
                  <c:v>6.6372863247863248E-2</c:v>
                </c:pt>
                <c:pt idx="5">
                  <c:v>3.5256410256410256E-2</c:v>
                </c:pt>
                <c:pt idx="6">
                  <c:v>2.377136752136752E-2</c:v>
                </c:pt>
                <c:pt idx="7">
                  <c:v>7.745726495726496E-3</c:v>
                </c:pt>
                <c:pt idx="8">
                  <c:v>8.0128205128205125E-4</c:v>
                </c:pt>
              </c:numCache>
            </c:numRef>
          </c:val>
          <c:extLst>
            <c:ext xmlns:c16="http://schemas.microsoft.com/office/drawing/2014/chart" uri="{C3380CC4-5D6E-409C-BE32-E72D297353CC}">
              <c16:uniqueId val="{00000003-B55F-4303-8B32-F83B4462BB36}"/>
            </c:ext>
          </c:extLst>
        </c:ser>
        <c:dLbls>
          <c:dLblPos val="outEnd"/>
          <c:showLegendKey val="0"/>
          <c:showVal val="1"/>
          <c:showCatName val="0"/>
          <c:showSerName val="0"/>
          <c:showPercent val="0"/>
          <c:showBubbleSize val="0"/>
        </c:dLbls>
        <c:gapWidth val="75"/>
        <c:axId val="167095808"/>
        <c:axId val="160267008"/>
      </c:barChart>
      <c:catAx>
        <c:axId val="167095808"/>
        <c:scaling>
          <c:orientation val="maxMin"/>
        </c:scaling>
        <c:delete val="0"/>
        <c:axPos val="l"/>
        <c:numFmt formatCode="General" sourceLinked="1"/>
        <c:majorTickMark val="none"/>
        <c:minorTickMark val="none"/>
        <c:tickLblPos val="nextTo"/>
        <c:spPr>
          <a:ln>
            <a:solidFill>
              <a:schemeClr val="tx1">
                <a:lumMod val="75000"/>
              </a:schemeClr>
            </a:solidFill>
          </a:ln>
        </c:spPr>
        <c:txPr>
          <a:bodyPr anchor="ctr" anchorCtr="0"/>
          <a:lstStyle/>
          <a:p>
            <a:pPr>
              <a:defRPr sz="1600" b="1" baseline="0">
                <a:solidFill>
                  <a:schemeClr val="tx1"/>
                </a:solidFill>
                <a:latin typeface="Georgia" panose="02040502050405020303" pitchFamily="18" charset="0"/>
                <a:ea typeface="Tahoma" panose="020B0604030504040204" pitchFamily="34" charset="0"/>
                <a:cs typeface="Tahoma" panose="020B0604030504040204" pitchFamily="34" charset="0"/>
              </a:defRPr>
            </a:pPr>
            <a:endParaRPr lang="en-US"/>
          </a:p>
        </c:txPr>
        <c:crossAx val="160267008"/>
        <c:crosses val="autoZero"/>
        <c:auto val="1"/>
        <c:lblAlgn val="ctr"/>
        <c:lblOffset val="100"/>
        <c:noMultiLvlLbl val="0"/>
      </c:catAx>
      <c:valAx>
        <c:axId val="160267008"/>
        <c:scaling>
          <c:orientation val="minMax"/>
          <c:max val="0.55000000000000004"/>
          <c:min val="0"/>
        </c:scaling>
        <c:delete val="1"/>
        <c:axPos val="t"/>
        <c:numFmt formatCode="0%" sourceLinked="1"/>
        <c:majorTickMark val="none"/>
        <c:minorTickMark val="none"/>
        <c:tickLblPos val="nextTo"/>
        <c:crossAx val="167095808"/>
        <c:crosses val="autoZero"/>
        <c:crossBetween val="between"/>
      </c:valAx>
      <c:spPr>
        <a:ln>
          <a:solidFill>
            <a:schemeClr val="tx1">
              <a:lumMod val="75000"/>
            </a:schemeClr>
          </a:solidFill>
        </a:ln>
      </c:spPr>
    </c:plotArea>
    <c:plotVisOnly val="1"/>
    <c:dispBlanksAs val="gap"/>
    <c:showDLblsOverMax val="0"/>
  </c:chart>
  <c:spPr>
    <a:solidFill>
      <a:srgbClr val="FFFFFF">
        <a:alpha val="25098"/>
      </a:srgbClr>
    </a:solidFill>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3568253889791545"/>
          <c:y val="0.22039761262517843"/>
          <c:w val="0.64139748921669837"/>
          <c:h val="0.66844386228852748"/>
        </c:manualLayout>
      </c:layout>
      <c:barChart>
        <c:barDir val="bar"/>
        <c:grouping val="clustered"/>
        <c:varyColors val="0"/>
        <c:ser>
          <c:idx val="0"/>
          <c:order val="0"/>
          <c:tx>
            <c:strRef>
              <c:f>Sheet1!$B$1</c:f>
              <c:strCache>
                <c:ptCount val="1"/>
                <c:pt idx="0">
                  <c:v>PC(USA) Congregations</c:v>
                </c:pt>
              </c:strCache>
            </c:strRef>
          </c:tx>
          <c:spPr>
            <a:solidFill>
              <a:srgbClr val="92D050"/>
            </a:solidFill>
            <a:ln>
              <a:solidFill>
                <a:schemeClr val="tx1">
                  <a:lumMod val="75000"/>
                </a:schemeClr>
              </a:solidFill>
            </a:ln>
          </c:spPr>
          <c:invertIfNegative val="0"/>
          <c:dLbls>
            <c:dLbl>
              <c:idx val="0"/>
              <c:layout>
                <c:manualLayout>
                  <c:x val="-9.7776648253593552E-18"/>
                  <c:y val="8.5827550487939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67-4D83-866E-994303B28A60}"/>
                </c:ext>
              </c:extLst>
            </c:dLbl>
            <c:dLbl>
              <c:idx val="1"/>
              <c:layout>
                <c:manualLayout>
                  <c:x val="0"/>
                  <c:y val="1.29847270574857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67-4D83-866E-994303B28A60}"/>
                </c:ext>
              </c:extLst>
            </c:dLbl>
            <c:dLbl>
              <c:idx val="2"/>
              <c:layout>
                <c:manualLayout>
                  <c:x val="-1.6797900270289322E-7"/>
                  <c:y val="4.849334486008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67-4D83-866E-994303B28A60}"/>
                </c:ext>
              </c:extLst>
            </c:dLbl>
            <c:spPr>
              <a:noFill/>
              <a:ln>
                <a:noFill/>
              </a:ln>
              <a:effectLst/>
            </c:spPr>
            <c:txPr>
              <a:bodyPr/>
              <a:lstStyle/>
              <a:p>
                <a:pPr>
                  <a:defRPr sz="2000" b="0"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White</c:v>
                </c:pt>
                <c:pt idx="1">
                  <c:v>Hispanic/Latino-a</c:v>
                </c:pt>
                <c:pt idx="2">
                  <c:v>Asian</c:v>
                </c:pt>
                <c:pt idx="3">
                  <c:v>African Immigrant</c:v>
                </c:pt>
                <c:pt idx="4">
                  <c:v>Black or African American</c:v>
                </c:pt>
                <c:pt idx="5">
                  <c:v>Middle Eastern</c:v>
                </c:pt>
              </c:strCache>
            </c:strRef>
          </c:cat>
          <c:val>
            <c:numRef>
              <c:f>Sheet1!$B$2:$B$7</c:f>
              <c:numCache>
                <c:formatCode>0%</c:formatCode>
                <c:ptCount val="6"/>
                <c:pt idx="0">
                  <c:v>0.87</c:v>
                </c:pt>
                <c:pt idx="1">
                  <c:v>0.03</c:v>
                </c:pt>
                <c:pt idx="2">
                  <c:v>0.02</c:v>
                </c:pt>
                <c:pt idx="3">
                  <c:v>0</c:v>
                </c:pt>
                <c:pt idx="4">
                  <c:v>0.04</c:v>
                </c:pt>
                <c:pt idx="5">
                  <c:v>0</c:v>
                </c:pt>
              </c:numCache>
            </c:numRef>
          </c:val>
          <c:extLst>
            <c:ext xmlns:c16="http://schemas.microsoft.com/office/drawing/2014/chart" uri="{C3380CC4-5D6E-409C-BE32-E72D297353CC}">
              <c16:uniqueId val="{00000003-DF67-4D83-866E-994303B28A60}"/>
            </c:ext>
          </c:extLst>
        </c:ser>
        <c:ser>
          <c:idx val="1"/>
          <c:order val="1"/>
          <c:tx>
            <c:strRef>
              <c:f>Sheet1!$C$1</c:f>
              <c:strCache>
                <c:ptCount val="1"/>
                <c:pt idx="0">
                  <c:v>Worshiping Communities</c:v>
                </c:pt>
              </c:strCache>
            </c:strRef>
          </c:tx>
          <c:spPr>
            <a:solidFill>
              <a:schemeClr val="accent6"/>
            </a:solidFill>
            <a:ln>
              <a:solidFill>
                <a:schemeClr val="tx1"/>
              </a:solidFill>
            </a:ln>
          </c:spPr>
          <c:invertIfNegative val="0"/>
          <c:dLbls>
            <c:spPr>
              <a:noFill/>
              <a:ln>
                <a:noFill/>
              </a:ln>
              <a:effectLst/>
            </c:spPr>
            <c:txPr>
              <a:bodyPr/>
              <a:lstStyle/>
              <a:p>
                <a:pPr>
                  <a:defRPr sz="2000" b="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White</c:v>
                </c:pt>
                <c:pt idx="1">
                  <c:v>Hispanic/Latino-a</c:v>
                </c:pt>
                <c:pt idx="2">
                  <c:v>Asian</c:v>
                </c:pt>
                <c:pt idx="3">
                  <c:v>African Immigrant</c:v>
                </c:pt>
                <c:pt idx="4">
                  <c:v>Black or African American</c:v>
                </c:pt>
                <c:pt idx="5">
                  <c:v>Middle Eastern</c:v>
                </c:pt>
              </c:strCache>
            </c:strRef>
          </c:cat>
          <c:val>
            <c:numRef>
              <c:f>Sheet1!$C$2:$C$7</c:f>
              <c:numCache>
                <c:formatCode>0%</c:formatCode>
                <c:ptCount val="6"/>
                <c:pt idx="0">
                  <c:v>0.32</c:v>
                </c:pt>
                <c:pt idx="1">
                  <c:v>0.17</c:v>
                </c:pt>
                <c:pt idx="2">
                  <c:v>0.11</c:v>
                </c:pt>
                <c:pt idx="3">
                  <c:v>7.0000000000000007E-2</c:v>
                </c:pt>
                <c:pt idx="4">
                  <c:v>0.03</c:v>
                </c:pt>
                <c:pt idx="5">
                  <c:v>0.02</c:v>
                </c:pt>
              </c:numCache>
            </c:numRef>
          </c:val>
          <c:extLst>
            <c:ext xmlns:c16="http://schemas.microsoft.com/office/drawing/2014/chart" uri="{C3380CC4-5D6E-409C-BE32-E72D297353CC}">
              <c16:uniqueId val="{00000004-DF67-4D83-866E-994303B28A60}"/>
            </c:ext>
          </c:extLst>
        </c:ser>
        <c:dLbls>
          <c:dLblPos val="outEnd"/>
          <c:showLegendKey val="0"/>
          <c:showVal val="1"/>
          <c:showCatName val="0"/>
          <c:showSerName val="0"/>
          <c:showPercent val="0"/>
          <c:showBubbleSize val="0"/>
        </c:dLbls>
        <c:gapWidth val="75"/>
        <c:axId val="167375872"/>
        <c:axId val="32590080"/>
      </c:barChart>
      <c:catAx>
        <c:axId val="167375872"/>
        <c:scaling>
          <c:orientation val="maxMin"/>
        </c:scaling>
        <c:delete val="0"/>
        <c:axPos val="l"/>
        <c:numFmt formatCode="General" sourceLinked="1"/>
        <c:majorTickMark val="none"/>
        <c:minorTickMark val="none"/>
        <c:tickLblPos val="nextTo"/>
        <c:spPr>
          <a:ln>
            <a:solidFill>
              <a:schemeClr val="tx1">
                <a:lumMod val="75000"/>
              </a:schemeClr>
            </a:solidFill>
          </a:ln>
        </c:spPr>
        <c:txPr>
          <a:bodyPr anchor="ctr" anchorCtr="0"/>
          <a:lstStyle/>
          <a:p>
            <a:pPr>
              <a:defRPr sz="1600" b="0" baseline="0">
                <a:solidFill>
                  <a:srgbClr val="000000"/>
                </a:solidFill>
                <a:latin typeface="Georgia" panose="02040502050405020303" pitchFamily="18" charset="0"/>
                <a:ea typeface="Tahoma" panose="020B0604030504040204" pitchFamily="34" charset="0"/>
                <a:cs typeface="Tahoma" panose="020B0604030504040204" pitchFamily="34" charset="0"/>
              </a:defRPr>
            </a:pPr>
            <a:endParaRPr lang="en-US"/>
          </a:p>
        </c:txPr>
        <c:crossAx val="32590080"/>
        <c:crosses val="autoZero"/>
        <c:auto val="1"/>
        <c:lblAlgn val="ctr"/>
        <c:lblOffset val="100"/>
        <c:noMultiLvlLbl val="0"/>
      </c:catAx>
      <c:valAx>
        <c:axId val="32590080"/>
        <c:scaling>
          <c:orientation val="minMax"/>
        </c:scaling>
        <c:delete val="1"/>
        <c:axPos val="t"/>
        <c:numFmt formatCode="0%" sourceLinked="1"/>
        <c:majorTickMark val="none"/>
        <c:minorTickMark val="none"/>
        <c:tickLblPos val="nextTo"/>
        <c:crossAx val="167375872"/>
        <c:crosses val="autoZero"/>
        <c:crossBetween val="between"/>
      </c:valAx>
      <c:spPr>
        <a:ln>
          <a:solidFill>
            <a:schemeClr val="tx1">
              <a:lumMod val="75000"/>
            </a:schemeClr>
          </a:solidFill>
        </a:ln>
      </c:spPr>
    </c:plotArea>
    <c:legend>
      <c:legendPos val="b"/>
      <c:overlay val="0"/>
      <c:txPr>
        <a:bodyPr/>
        <a:lstStyle/>
        <a:p>
          <a:pPr>
            <a:defRPr sz="1800">
              <a:solidFill>
                <a:schemeClr val="tx1"/>
              </a:solidFill>
            </a:defRPr>
          </a:pPr>
          <a:endParaRPr lang="en-US"/>
        </a:p>
      </c:txPr>
    </c:legend>
    <c:plotVisOnly val="1"/>
    <c:dispBlanksAs val="gap"/>
    <c:showDLblsOverMax val="0"/>
  </c:chart>
  <c:spPr>
    <a:noFill/>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9170072095417"/>
          <c:y val="0.13883769158484818"/>
          <c:w val="0.84723545150076562"/>
          <c:h val="0.67080554745471632"/>
        </c:manualLayout>
      </c:layout>
      <c:barChart>
        <c:barDir val="col"/>
        <c:grouping val="percentStacked"/>
        <c:varyColors val="0"/>
        <c:ser>
          <c:idx val="0"/>
          <c:order val="0"/>
          <c:tx>
            <c:strRef>
              <c:f>Sheet1!$B$1</c:f>
              <c:strCache>
                <c:ptCount val="1"/>
                <c:pt idx="0">
                  <c:v>12 and under</c:v>
                </c:pt>
              </c:strCache>
            </c:strRef>
          </c:tx>
          <c:spPr>
            <a:solidFill>
              <a:srgbClr val="255461"/>
            </a:solidFill>
            <a:ln>
              <a:solidFill>
                <a:schemeClr val="tx1">
                  <a:lumMod val="75000"/>
                </a:schemeClr>
              </a:solidFill>
            </a:ln>
          </c:spPr>
          <c:invertIfNegative val="0"/>
          <c:dPt>
            <c:idx val="0"/>
            <c:invertIfNegative val="0"/>
            <c:bubble3D val="0"/>
            <c:extLst>
              <c:ext xmlns:c16="http://schemas.microsoft.com/office/drawing/2014/chart" uri="{C3380CC4-5D6E-409C-BE32-E72D297353CC}">
                <c16:uniqueId val="{00000000-070A-49D9-9F9E-6293338B15EE}"/>
              </c:ext>
            </c:extLst>
          </c:dPt>
          <c:dPt>
            <c:idx val="1"/>
            <c:invertIfNegative val="0"/>
            <c:bubble3D val="0"/>
            <c:extLst>
              <c:ext xmlns:c16="http://schemas.microsoft.com/office/drawing/2014/chart" uri="{C3380CC4-5D6E-409C-BE32-E72D297353CC}">
                <c16:uniqueId val="{00000001-070A-49D9-9F9E-6293338B15EE}"/>
              </c:ext>
            </c:extLst>
          </c:dPt>
          <c:dPt>
            <c:idx val="2"/>
            <c:invertIfNegative val="0"/>
            <c:bubble3D val="0"/>
            <c:extLst>
              <c:ext xmlns:c16="http://schemas.microsoft.com/office/drawing/2014/chart" uri="{C3380CC4-5D6E-409C-BE32-E72D297353CC}">
                <c16:uniqueId val="{00000002-070A-49D9-9F9E-6293338B15EE}"/>
              </c:ext>
            </c:extLst>
          </c:dPt>
          <c:dPt>
            <c:idx val="3"/>
            <c:invertIfNegative val="0"/>
            <c:bubble3D val="0"/>
            <c:extLst>
              <c:ext xmlns:c16="http://schemas.microsoft.com/office/drawing/2014/chart" uri="{C3380CC4-5D6E-409C-BE32-E72D297353CC}">
                <c16:uniqueId val="{00000003-070A-49D9-9F9E-6293338B15EE}"/>
              </c:ext>
            </c:extLst>
          </c:dPt>
          <c:dPt>
            <c:idx val="4"/>
            <c:invertIfNegative val="0"/>
            <c:bubble3D val="0"/>
            <c:extLst>
              <c:ext xmlns:c16="http://schemas.microsoft.com/office/drawing/2014/chart" uri="{C3380CC4-5D6E-409C-BE32-E72D297353CC}">
                <c16:uniqueId val="{00000004-070A-49D9-9F9E-6293338B15EE}"/>
              </c:ext>
            </c:extLst>
          </c:dPt>
          <c:dPt>
            <c:idx val="5"/>
            <c:invertIfNegative val="0"/>
            <c:bubble3D val="0"/>
            <c:extLst>
              <c:ext xmlns:c16="http://schemas.microsoft.com/office/drawing/2014/chart" uri="{C3380CC4-5D6E-409C-BE32-E72D297353CC}">
                <c16:uniqueId val="{00000005-070A-49D9-9F9E-6293338B15EE}"/>
              </c:ext>
            </c:extLst>
          </c:dPt>
          <c:dPt>
            <c:idx val="6"/>
            <c:invertIfNegative val="0"/>
            <c:bubble3D val="0"/>
            <c:extLst>
              <c:ext xmlns:c16="http://schemas.microsoft.com/office/drawing/2014/chart" uri="{C3380CC4-5D6E-409C-BE32-E72D297353CC}">
                <c16:uniqueId val="{00000006-070A-49D9-9F9E-6293338B15EE}"/>
              </c:ext>
            </c:extLst>
          </c:dPt>
          <c:dPt>
            <c:idx val="7"/>
            <c:invertIfNegative val="0"/>
            <c:bubble3D val="0"/>
            <c:extLst>
              <c:ext xmlns:c16="http://schemas.microsoft.com/office/drawing/2014/chart" uri="{C3380CC4-5D6E-409C-BE32-E72D297353CC}">
                <c16:uniqueId val="{00000007-070A-49D9-9F9E-6293338B15EE}"/>
              </c:ext>
            </c:extLst>
          </c:dPt>
          <c:dPt>
            <c:idx val="8"/>
            <c:invertIfNegative val="0"/>
            <c:bubble3D val="0"/>
            <c:extLst>
              <c:ext xmlns:c16="http://schemas.microsoft.com/office/drawing/2014/chart" uri="{C3380CC4-5D6E-409C-BE32-E72D297353CC}">
                <c16:uniqueId val="{00000008-070A-49D9-9F9E-6293338B15EE}"/>
              </c:ext>
            </c:extLst>
          </c:dPt>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70A-49D9-9F9E-6293338B15EE}"/>
                </c:ext>
              </c:extLst>
            </c:dLbl>
            <c:spPr>
              <a:noFill/>
              <a:ln>
                <a:noFill/>
              </a:ln>
              <a:effectLst/>
            </c:spPr>
            <c:txPr>
              <a:bodyPr/>
              <a:lstStyle/>
              <a:p>
                <a:pPr>
                  <a:defRPr sz="1400">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Worshiping Communities</c:v>
                </c:pt>
              </c:strCache>
            </c:strRef>
          </c:cat>
          <c:val>
            <c:numRef>
              <c:f>Sheet1!$B$2</c:f>
              <c:numCache>
                <c:formatCode>0%</c:formatCode>
                <c:ptCount val="1"/>
                <c:pt idx="0">
                  <c:v>0.12</c:v>
                </c:pt>
              </c:numCache>
            </c:numRef>
          </c:val>
          <c:extLst>
            <c:ext xmlns:c16="http://schemas.microsoft.com/office/drawing/2014/chart" uri="{C3380CC4-5D6E-409C-BE32-E72D297353CC}">
              <c16:uniqueId val="{00000009-070A-49D9-9F9E-6293338B15EE}"/>
            </c:ext>
          </c:extLst>
        </c:ser>
        <c:ser>
          <c:idx val="1"/>
          <c:order val="1"/>
          <c:tx>
            <c:strRef>
              <c:f>Sheet1!$C$1</c:f>
              <c:strCache>
                <c:ptCount val="1"/>
                <c:pt idx="0">
                  <c:v>13-18</c:v>
                </c:pt>
              </c:strCache>
            </c:strRef>
          </c:tx>
          <c:spPr>
            <a:solidFill>
              <a:srgbClr val="388094"/>
            </a:solidFill>
            <a:ln>
              <a:solidFill>
                <a:schemeClr val="tx1"/>
              </a:solidFill>
            </a:ln>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070A-49D9-9F9E-6293338B15EE}"/>
                </c:ext>
              </c:extLst>
            </c:dLbl>
            <c:spPr>
              <a:noFill/>
              <a:ln>
                <a:noFill/>
              </a:ln>
              <a:effectLst/>
            </c:spPr>
            <c:txPr>
              <a:bodyPr/>
              <a:lstStyle/>
              <a:p>
                <a:pPr>
                  <a:defRPr sz="1800">
                    <a:solidFill>
                      <a:srgbClr val="0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Worshiping Communities</c:v>
                </c:pt>
              </c:strCache>
            </c:strRef>
          </c:cat>
          <c:val>
            <c:numRef>
              <c:f>Sheet1!$C$2</c:f>
              <c:numCache>
                <c:formatCode>0%</c:formatCode>
                <c:ptCount val="1"/>
                <c:pt idx="0">
                  <c:v>0.09</c:v>
                </c:pt>
              </c:numCache>
            </c:numRef>
          </c:val>
          <c:extLst>
            <c:ext xmlns:c16="http://schemas.microsoft.com/office/drawing/2014/chart" uri="{C3380CC4-5D6E-409C-BE32-E72D297353CC}">
              <c16:uniqueId val="{0000000B-070A-49D9-9F9E-6293338B15EE}"/>
            </c:ext>
          </c:extLst>
        </c:ser>
        <c:ser>
          <c:idx val="2"/>
          <c:order val="2"/>
          <c:tx>
            <c:strRef>
              <c:f>Sheet1!$D$1</c:f>
              <c:strCache>
                <c:ptCount val="1"/>
                <c:pt idx="0">
                  <c:v>19-39</c:v>
                </c:pt>
              </c:strCache>
            </c:strRef>
          </c:tx>
          <c:spPr>
            <a:solidFill>
              <a:srgbClr val="63B0C5"/>
            </a:solidFill>
            <a:ln>
              <a:solidFill>
                <a:schemeClr val="tx1"/>
              </a:solidFill>
            </a:ln>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070A-49D9-9F9E-6293338B15EE}"/>
                </c:ext>
              </c:extLst>
            </c:dLbl>
            <c:spPr>
              <a:noFill/>
              <a:ln>
                <a:noFill/>
              </a:ln>
              <a:effectLst/>
            </c:spPr>
            <c:txPr>
              <a:bodyPr/>
              <a:lstStyle/>
              <a:p>
                <a:pPr>
                  <a:defRPr sz="1800">
                    <a:solidFill>
                      <a:srgbClr val="0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Worshiping Communities</c:v>
                </c:pt>
              </c:strCache>
            </c:strRef>
          </c:cat>
          <c:val>
            <c:numRef>
              <c:f>Sheet1!$D$2</c:f>
              <c:numCache>
                <c:formatCode>0%</c:formatCode>
                <c:ptCount val="1"/>
                <c:pt idx="0">
                  <c:v>0.43</c:v>
                </c:pt>
              </c:numCache>
            </c:numRef>
          </c:val>
          <c:extLst>
            <c:ext xmlns:c16="http://schemas.microsoft.com/office/drawing/2014/chart" uri="{C3380CC4-5D6E-409C-BE32-E72D297353CC}">
              <c16:uniqueId val="{0000000D-070A-49D9-9F9E-6293338B15EE}"/>
            </c:ext>
          </c:extLst>
        </c:ser>
        <c:ser>
          <c:idx val="3"/>
          <c:order val="3"/>
          <c:tx>
            <c:strRef>
              <c:f>Sheet1!$E$1</c:f>
              <c:strCache>
                <c:ptCount val="1"/>
                <c:pt idx="0">
                  <c:v>40-64</c:v>
                </c:pt>
              </c:strCache>
            </c:strRef>
          </c:tx>
          <c:spPr>
            <a:solidFill>
              <a:srgbClr val="DAEDF2"/>
            </a:solidFill>
            <a:ln>
              <a:solidFill>
                <a:schemeClr val="tx1"/>
              </a:solidFill>
            </a:ln>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070A-49D9-9F9E-6293338B15EE}"/>
                </c:ext>
              </c:extLst>
            </c:dLbl>
            <c:spPr>
              <a:noFill/>
              <a:ln>
                <a:noFill/>
              </a:ln>
              <a:effectLst/>
            </c:spPr>
            <c:txPr>
              <a:bodyPr/>
              <a:lstStyle/>
              <a:p>
                <a:pPr>
                  <a:defRPr sz="1800">
                    <a:solidFill>
                      <a:srgbClr val="0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Worshiping Communities</c:v>
                </c:pt>
              </c:strCache>
            </c:strRef>
          </c:cat>
          <c:val>
            <c:numRef>
              <c:f>Sheet1!$E$2</c:f>
              <c:numCache>
                <c:formatCode>0%</c:formatCode>
                <c:ptCount val="1"/>
                <c:pt idx="0">
                  <c:v>0.27</c:v>
                </c:pt>
              </c:numCache>
            </c:numRef>
          </c:val>
          <c:extLst>
            <c:ext xmlns:c16="http://schemas.microsoft.com/office/drawing/2014/chart" uri="{C3380CC4-5D6E-409C-BE32-E72D297353CC}">
              <c16:uniqueId val="{0000000F-070A-49D9-9F9E-6293338B15EE}"/>
            </c:ext>
          </c:extLst>
        </c:ser>
        <c:ser>
          <c:idx val="4"/>
          <c:order val="4"/>
          <c:tx>
            <c:strRef>
              <c:f>Sheet1!$F$1</c:f>
              <c:strCache>
                <c:ptCount val="1"/>
                <c:pt idx="0">
                  <c:v>65 and up</c:v>
                </c:pt>
              </c:strCache>
            </c:strRef>
          </c:tx>
          <c:spPr>
            <a:solidFill>
              <a:schemeClr val="bg1"/>
            </a:solidFill>
            <a:ln>
              <a:solidFill>
                <a:schemeClr val="tx1"/>
              </a:solidFill>
            </a:ln>
          </c:spPr>
          <c:invertIfNegative val="0"/>
          <c:dLbls>
            <c:dLbl>
              <c:idx val="0"/>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070A-49D9-9F9E-6293338B15EE}"/>
                </c:ext>
              </c:extLst>
            </c:dLbl>
            <c:spPr>
              <a:noFill/>
              <a:ln>
                <a:noFill/>
              </a:ln>
              <a:effectLst/>
            </c:spPr>
            <c:txPr>
              <a:bodyPr/>
              <a:lstStyle/>
              <a:p>
                <a:pPr>
                  <a:defRPr sz="1400">
                    <a:solidFill>
                      <a:srgbClr val="000000"/>
                    </a:solidFill>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Worshiping Communities</c:v>
                </c:pt>
              </c:strCache>
            </c:strRef>
          </c:cat>
          <c:val>
            <c:numRef>
              <c:f>Sheet1!$F$2</c:f>
              <c:numCache>
                <c:formatCode>0%</c:formatCode>
                <c:ptCount val="1"/>
                <c:pt idx="0">
                  <c:v>0.09</c:v>
                </c:pt>
              </c:numCache>
            </c:numRef>
          </c:val>
          <c:extLst>
            <c:ext xmlns:c16="http://schemas.microsoft.com/office/drawing/2014/chart" uri="{C3380CC4-5D6E-409C-BE32-E72D297353CC}">
              <c16:uniqueId val="{00000011-070A-49D9-9F9E-6293338B15EE}"/>
            </c:ext>
          </c:extLst>
        </c:ser>
        <c:dLbls>
          <c:showLegendKey val="0"/>
          <c:showVal val="1"/>
          <c:showCatName val="0"/>
          <c:showSerName val="0"/>
          <c:showPercent val="0"/>
          <c:showBubbleSize val="0"/>
        </c:dLbls>
        <c:gapWidth val="99"/>
        <c:overlap val="100"/>
        <c:axId val="167377920"/>
        <c:axId val="160262400"/>
      </c:barChart>
      <c:catAx>
        <c:axId val="167377920"/>
        <c:scaling>
          <c:orientation val="minMax"/>
        </c:scaling>
        <c:delete val="0"/>
        <c:axPos val="b"/>
        <c:numFmt formatCode="General" sourceLinked="0"/>
        <c:majorTickMark val="none"/>
        <c:minorTickMark val="none"/>
        <c:tickLblPos val="nextTo"/>
        <c:txPr>
          <a:bodyPr/>
          <a:lstStyle/>
          <a:p>
            <a:pPr>
              <a:defRPr sz="2400">
                <a:solidFill>
                  <a:srgbClr val="000000"/>
                </a:solidFill>
              </a:defRPr>
            </a:pPr>
            <a:endParaRPr lang="en-US"/>
          </a:p>
        </c:txPr>
        <c:crossAx val="160262400"/>
        <c:crosses val="autoZero"/>
        <c:auto val="1"/>
        <c:lblAlgn val="ctr"/>
        <c:lblOffset val="100"/>
        <c:noMultiLvlLbl val="0"/>
      </c:catAx>
      <c:valAx>
        <c:axId val="160262400"/>
        <c:scaling>
          <c:orientation val="minMax"/>
        </c:scaling>
        <c:delete val="0"/>
        <c:axPos val="l"/>
        <c:majorGridlines>
          <c:spPr>
            <a:ln>
              <a:solidFill>
                <a:schemeClr val="accent1"/>
              </a:solidFill>
            </a:ln>
          </c:spPr>
        </c:majorGridlines>
        <c:numFmt formatCode="0%" sourceLinked="0"/>
        <c:majorTickMark val="out"/>
        <c:minorTickMark val="none"/>
        <c:tickLblPos val="nextTo"/>
        <c:txPr>
          <a:bodyPr/>
          <a:lstStyle/>
          <a:p>
            <a:pPr>
              <a:defRPr sz="2000">
                <a:solidFill>
                  <a:srgbClr val="000000"/>
                </a:solidFill>
              </a:defRPr>
            </a:pPr>
            <a:endParaRPr lang="en-US"/>
          </a:p>
        </c:txPr>
        <c:crossAx val="167377920"/>
        <c:crosses val="autoZero"/>
        <c:crossBetween val="between"/>
      </c:valAx>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9170072095417"/>
          <c:y val="0.13883769158484818"/>
          <c:w val="0.76962937325142045"/>
          <c:h val="0.67080554745471632"/>
        </c:manualLayout>
      </c:layout>
      <c:barChart>
        <c:barDir val="col"/>
        <c:grouping val="percentStacked"/>
        <c:varyColors val="0"/>
        <c:ser>
          <c:idx val="0"/>
          <c:order val="0"/>
          <c:tx>
            <c:strRef>
              <c:f>Sheet1!$B$1</c:f>
              <c:strCache>
                <c:ptCount val="1"/>
                <c:pt idx="0">
                  <c:v>25 and under</c:v>
                </c:pt>
              </c:strCache>
            </c:strRef>
          </c:tx>
          <c:spPr>
            <a:solidFill>
              <a:schemeClr val="accent1"/>
            </a:solidFill>
            <a:ln>
              <a:solidFill>
                <a:schemeClr val="tx1">
                  <a:lumMod val="75000"/>
                </a:schemeClr>
              </a:solidFill>
            </a:ln>
          </c:spPr>
          <c:invertIfNegative val="0"/>
          <c:dPt>
            <c:idx val="0"/>
            <c:invertIfNegative val="0"/>
            <c:bubble3D val="0"/>
            <c:spPr>
              <a:solidFill>
                <a:srgbClr val="255461"/>
              </a:solidFill>
              <a:ln>
                <a:solidFill>
                  <a:schemeClr val="tx1">
                    <a:lumMod val="75000"/>
                  </a:schemeClr>
                </a:solidFill>
              </a:ln>
            </c:spPr>
            <c:extLst>
              <c:ext xmlns:c16="http://schemas.microsoft.com/office/drawing/2014/chart" uri="{C3380CC4-5D6E-409C-BE32-E72D297353CC}">
                <c16:uniqueId val="{00000001-1DC2-4959-BB1E-D9092E9D4001}"/>
              </c:ext>
            </c:extLst>
          </c:dPt>
          <c:dPt>
            <c:idx val="1"/>
            <c:invertIfNegative val="0"/>
            <c:bubble3D val="0"/>
            <c:spPr>
              <a:solidFill>
                <a:srgbClr val="388094"/>
              </a:solidFill>
              <a:ln>
                <a:solidFill>
                  <a:schemeClr val="tx1">
                    <a:lumMod val="75000"/>
                  </a:schemeClr>
                </a:solidFill>
              </a:ln>
            </c:spPr>
            <c:extLst>
              <c:ext xmlns:c16="http://schemas.microsoft.com/office/drawing/2014/chart" uri="{C3380CC4-5D6E-409C-BE32-E72D297353CC}">
                <c16:uniqueId val="{00000003-1DC2-4959-BB1E-D9092E9D4001}"/>
              </c:ext>
            </c:extLst>
          </c:dPt>
          <c:dPt>
            <c:idx val="2"/>
            <c:invertIfNegative val="0"/>
            <c:bubble3D val="0"/>
            <c:spPr>
              <a:solidFill>
                <a:srgbClr val="63B0C5"/>
              </a:solidFill>
              <a:ln>
                <a:solidFill>
                  <a:schemeClr val="tx1">
                    <a:lumMod val="75000"/>
                  </a:schemeClr>
                </a:solidFill>
              </a:ln>
            </c:spPr>
            <c:extLst>
              <c:ext xmlns:c16="http://schemas.microsoft.com/office/drawing/2014/chart" uri="{C3380CC4-5D6E-409C-BE32-E72D297353CC}">
                <c16:uniqueId val="{00000005-1DC2-4959-BB1E-D9092E9D4001}"/>
              </c:ext>
            </c:extLst>
          </c:dPt>
          <c:dPt>
            <c:idx val="3"/>
            <c:invertIfNegative val="0"/>
            <c:bubble3D val="0"/>
            <c:spPr>
              <a:solidFill>
                <a:srgbClr val="E9F4F7"/>
              </a:solidFill>
              <a:ln>
                <a:solidFill>
                  <a:schemeClr val="tx1">
                    <a:lumMod val="75000"/>
                  </a:schemeClr>
                </a:solidFill>
              </a:ln>
            </c:spPr>
            <c:extLst>
              <c:ext xmlns:c16="http://schemas.microsoft.com/office/drawing/2014/chart" uri="{C3380CC4-5D6E-409C-BE32-E72D297353CC}">
                <c16:uniqueId val="{00000007-1DC2-4959-BB1E-D9092E9D4001}"/>
              </c:ext>
            </c:extLst>
          </c:dPt>
          <c:dPt>
            <c:idx val="4"/>
            <c:invertIfNegative val="0"/>
            <c:bubble3D val="0"/>
            <c:spPr>
              <a:solidFill>
                <a:schemeClr val="bg1"/>
              </a:solidFill>
              <a:ln>
                <a:solidFill>
                  <a:schemeClr val="tx1">
                    <a:lumMod val="75000"/>
                  </a:schemeClr>
                </a:solidFill>
              </a:ln>
            </c:spPr>
            <c:extLst>
              <c:ext xmlns:c16="http://schemas.microsoft.com/office/drawing/2014/chart" uri="{C3380CC4-5D6E-409C-BE32-E72D297353CC}">
                <c16:uniqueId val="{00000009-1DC2-4959-BB1E-D9092E9D4001}"/>
              </c:ext>
            </c:extLst>
          </c:dPt>
          <c:dPt>
            <c:idx val="5"/>
            <c:invertIfNegative val="0"/>
            <c:bubble3D val="0"/>
            <c:spPr>
              <a:solidFill>
                <a:schemeClr val="accent2">
                  <a:lumMod val="60000"/>
                  <a:lumOff val="40000"/>
                </a:schemeClr>
              </a:solidFill>
              <a:ln>
                <a:solidFill>
                  <a:schemeClr val="tx1">
                    <a:lumMod val="75000"/>
                  </a:schemeClr>
                </a:solidFill>
              </a:ln>
            </c:spPr>
            <c:extLst>
              <c:ext xmlns:c16="http://schemas.microsoft.com/office/drawing/2014/chart" uri="{C3380CC4-5D6E-409C-BE32-E72D297353CC}">
                <c16:uniqueId val="{0000000B-1DC2-4959-BB1E-D9092E9D4001}"/>
              </c:ext>
            </c:extLst>
          </c:dPt>
          <c:dPt>
            <c:idx val="6"/>
            <c:invertIfNegative val="0"/>
            <c:bubble3D val="0"/>
            <c:spPr>
              <a:solidFill>
                <a:schemeClr val="accent2">
                  <a:lumMod val="75000"/>
                </a:schemeClr>
              </a:solidFill>
              <a:ln>
                <a:solidFill>
                  <a:schemeClr val="tx1">
                    <a:lumMod val="75000"/>
                  </a:schemeClr>
                </a:solidFill>
              </a:ln>
            </c:spPr>
            <c:extLst>
              <c:ext xmlns:c16="http://schemas.microsoft.com/office/drawing/2014/chart" uri="{C3380CC4-5D6E-409C-BE32-E72D297353CC}">
                <c16:uniqueId val="{0000000D-1DC2-4959-BB1E-D9092E9D4001}"/>
              </c:ext>
            </c:extLst>
          </c:dPt>
          <c:dPt>
            <c:idx val="7"/>
            <c:invertIfNegative val="0"/>
            <c:bubble3D val="0"/>
            <c:spPr>
              <a:solidFill>
                <a:schemeClr val="accent2">
                  <a:lumMod val="50000"/>
                </a:schemeClr>
              </a:solidFill>
              <a:ln>
                <a:solidFill>
                  <a:schemeClr val="tx1">
                    <a:lumMod val="75000"/>
                  </a:schemeClr>
                </a:solidFill>
              </a:ln>
            </c:spPr>
            <c:extLst>
              <c:ext xmlns:c16="http://schemas.microsoft.com/office/drawing/2014/chart" uri="{C3380CC4-5D6E-409C-BE32-E72D297353CC}">
                <c16:uniqueId val="{0000000F-1DC2-4959-BB1E-D9092E9D4001}"/>
              </c:ext>
            </c:extLst>
          </c:dPt>
          <c:dPt>
            <c:idx val="8"/>
            <c:invertIfNegative val="0"/>
            <c:bubble3D val="0"/>
            <c:spPr>
              <a:solidFill>
                <a:schemeClr val="accent2">
                  <a:lumMod val="50000"/>
                </a:schemeClr>
              </a:solidFill>
              <a:ln>
                <a:solidFill>
                  <a:schemeClr val="tx1">
                    <a:lumMod val="75000"/>
                  </a:schemeClr>
                </a:solidFill>
              </a:ln>
            </c:spPr>
            <c:extLst>
              <c:ext xmlns:c16="http://schemas.microsoft.com/office/drawing/2014/chart" uri="{C3380CC4-5D6E-409C-BE32-E72D297353CC}">
                <c16:uniqueId val="{00000011-1DC2-4959-BB1E-D9092E9D4001}"/>
              </c:ext>
            </c:extLst>
          </c:dPt>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1DC2-4959-BB1E-D9092E9D4001}"/>
                </c:ext>
              </c:extLst>
            </c:dLbl>
            <c:spPr>
              <a:noFill/>
              <a:ln>
                <a:noFill/>
              </a:ln>
              <a:effectLst/>
            </c:spPr>
            <c:txPr>
              <a:bodyPr/>
              <a:lstStyle/>
              <a:p>
                <a:pPr>
                  <a:defRPr sz="1400">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PC(USA)</c:v>
                </c:pt>
              </c:strCache>
            </c:strRef>
          </c:cat>
          <c:val>
            <c:numRef>
              <c:f>Sheet1!$B$2</c:f>
              <c:numCache>
                <c:formatCode>0%</c:formatCode>
                <c:ptCount val="1"/>
                <c:pt idx="0">
                  <c:v>0.13</c:v>
                </c:pt>
              </c:numCache>
            </c:numRef>
          </c:val>
          <c:extLst>
            <c:ext xmlns:c16="http://schemas.microsoft.com/office/drawing/2014/chart" uri="{C3380CC4-5D6E-409C-BE32-E72D297353CC}">
              <c16:uniqueId val="{00000012-1DC2-4959-BB1E-D9092E9D4001}"/>
            </c:ext>
          </c:extLst>
        </c:ser>
        <c:ser>
          <c:idx val="1"/>
          <c:order val="1"/>
          <c:tx>
            <c:strRef>
              <c:f>Sheet1!$C$1</c:f>
              <c:strCache>
                <c:ptCount val="1"/>
                <c:pt idx="0">
                  <c:v>26-45</c:v>
                </c:pt>
              </c:strCache>
            </c:strRef>
          </c:tx>
          <c:spPr>
            <a:solidFill>
              <a:srgbClr val="388094"/>
            </a:solidFill>
            <a:ln>
              <a:solidFill>
                <a:schemeClr val="tx1"/>
              </a:solidFill>
            </a:ln>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1DC2-4959-BB1E-D9092E9D4001}"/>
                </c:ext>
              </c:extLst>
            </c:dLbl>
            <c:spPr>
              <a:noFill/>
              <a:ln>
                <a:noFill/>
              </a:ln>
              <a:effectLst/>
            </c:spPr>
            <c:txPr>
              <a:bodyPr/>
              <a:lstStyle/>
              <a:p>
                <a:pPr>
                  <a:defRPr sz="1800">
                    <a:solidFill>
                      <a:srgbClr val="0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PC(USA)</c:v>
                </c:pt>
              </c:strCache>
            </c:strRef>
          </c:cat>
          <c:val>
            <c:numRef>
              <c:f>Sheet1!$C$2</c:f>
              <c:numCache>
                <c:formatCode>0%</c:formatCode>
                <c:ptCount val="1"/>
                <c:pt idx="0">
                  <c:v>0.2</c:v>
                </c:pt>
              </c:numCache>
            </c:numRef>
          </c:val>
          <c:extLst>
            <c:ext xmlns:c16="http://schemas.microsoft.com/office/drawing/2014/chart" uri="{C3380CC4-5D6E-409C-BE32-E72D297353CC}">
              <c16:uniqueId val="{00000014-1DC2-4959-BB1E-D9092E9D4001}"/>
            </c:ext>
          </c:extLst>
        </c:ser>
        <c:ser>
          <c:idx val="2"/>
          <c:order val="2"/>
          <c:tx>
            <c:strRef>
              <c:f>Sheet1!$D$1</c:f>
              <c:strCache>
                <c:ptCount val="1"/>
                <c:pt idx="0">
                  <c:v>46-55</c:v>
                </c:pt>
              </c:strCache>
            </c:strRef>
          </c:tx>
          <c:spPr>
            <a:solidFill>
              <a:srgbClr val="63B0C5"/>
            </a:solidFill>
            <a:ln>
              <a:solidFill>
                <a:schemeClr val="tx1"/>
              </a:solidFill>
            </a:ln>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1DC2-4959-BB1E-D9092E9D4001}"/>
                </c:ext>
              </c:extLst>
            </c:dLbl>
            <c:spPr>
              <a:noFill/>
              <a:ln>
                <a:noFill/>
              </a:ln>
              <a:effectLst/>
            </c:spPr>
            <c:txPr>
              <a:bodyPr/>
              <a:lstStyle/>
              <a:p>
                <a:pPr>
                  <a:defRPr sz="1800">
                    <a:solidFill>
                      <a:srgbClr val="0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PC(USA)</c:v>
                </c:pt>
              </c:strCache>
            </c:strRef>
          </c:cat>
          <c:val>
            <c:numRef>
              <c:f>Sheet1!$D$2</c:f>
              <c:numCache>
                <c:formatCode>0%</c:formatCode>
                <c:ptCount val="1"/>
                <c:pt idx="0">
                  <c:v>0.16</c:v>
                </c:pt>
              </c:numCache>
            </c:numRef>
          </c:val>
          <c:extLst>
            <c:ext xmlns:c16="http://schemas.microsoft.com/office/drawing/2014/chart" uri="{C3380CC4-5D6E-409C-BE32-E72D297353CC}">
              <c16:uniqueId val="{00000016-1DC2-4959-BB1E-D9092E9D4001}"/>
            </c:ext>
          </c:extLst>
        </c:ser>
        <c:ser>
          <c:idx val="3"/>
          <c:order val="3"/>
          <c:tx>
            <c:strRef>
              <c:f>Sheet1!$E$1</c:f>
              <c:strCache>
                <c:ptCount val="1"/>
                <c:pt idx="0">
                  <c:v>56-65</c:v>
                </c:pt>
              </c:strCache>
            </c:strRef>
          </c:tx>
          <c:spPr>
            <a:solidFill>
              <a:srgbClr val="DAEDF2"/>
            </a:solidFill>
            <a:ln>
              <a:solidFill>
                <a:schemeClr val="tx1"/>
              </a:solidFill>
            </a:ln>
          </c:spPr>
          <c:invertIfNegative val="0"/>
          <c:dLbls>
            <c:dLbl>
              <c:idx val="0"/>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1DC2-4959-BB1E-D9092E9D4001}"/>
                </c:ext>
              </c:extLst>
            </c:dLbl>
            <c:spPr>
              <a:noFill/>
              <a:ln>
                <a:noFill/>
              </a:ln>
              <a:effectLst/>
            </c:spPr>
            <c:txPr>
              <a:bodyPr/>
              <a:lstStyle/>
              <a:p>
                <a:pPr>
                  <a:defRPr sz="1800">
                    <a:solidFill>
                      <a:srgbClr val="000000"/>
                    </a:solidFill>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PC(USA)</c:v>
                </c:pt>
              </c:strCache>
            </c:strRef>
          </c:cat>
          <c:val>
            <c:numRef>
              <c:f>Sheet1!$E$2</c:f>
              <c:numCache>
                <c:formatCode>0%</c:formatCode>
                <c:ptCount val="1"/>
                <c:pt idx="0">
                  <c:v>0.18</c:v>
                </c:pt>
              </c:numCache>
            </c:numRef>
          </c:val>
          <c:extLst>
            <c:ext xmlns:c16="http://schemas.microsoft.com/office/drawing/2014/chart" uri="{C3380CC4-5D6E-409C-BE32-E72D297353CC}">
              <c16:uniqueId val="{00000018-1DC2-4959-BB1E-D9092E9D4001}"/>
            </c:ext>
          </c:extLst>
        </c:ser>
        <c:ser>
          <c:idx val="4"/>
          <c:order val="4"/>
          <c:tx>
            <c:strRef>
              <c:f>Sheet1!$F$1</c:f>
              <c:strCache>
                <c:ptCount val="1"/>
                <c:pt idx="0">
                  <c:v>over 65</c:v>
                </c:pt>
              </c:strCache>
            </c:strRef>
          </c:tx>
          <c:spPr>
            <a:solidFill>
              <a:schemeClr val="bg1"/>
            </a:solidFill>
            <a:ln>
              <a:solidFill>
                <a:schemeClr val="tx1"/>
              </a:solidFill>
            </a:ln>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1DC2-4959-BB1E-D9092E9D4001}"/>
                </c:ext>
              </c:extLst>
            </c:dLbl>
            <c:spPr>
              <a:noFill/>
              <a:ln>
                <a:noFill/>
              </a:ln>
              <a:effectLst/>
            </c:spPr>
            <c:txPr>
              <a:bodyPr/>
              <a:lstStyle/>
              <a:p>
                <a:pPr>
                  <a:defRPr sz="1800">
                    <a:solidFill>
                      <a:srgbClr val="0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PC(USA)</c:v>
                </c:pt>
              </c:strCache>
            </c:strRef>
          </c:cat>
          <c:val>
            <c:numRef>
              <c:f>Sheet1!$F$2</c:f>
              <c:numCache>
                <c:formatCode>0%</c:formatCode>
                <c:ptCount val="1"/>
                <c:pt idx="0">
                  <c:v>0.32</c:v>
                </c:pt>
              </c:numCache>
            </c:numRef>
          </c:val>
          <c:extLst>
            <c:ext xmlns:c16="http://schemas.microsoft.com/office/drawing/2014/chart" uri="{C3380CC4-5D6E-409C-BE32-E72D297353CC}">
              <c16:uniqueId val="{0000001A-1DC2-4959-BB1E-D9092E9D4001}"/>
            </c:ext>
          </c:extLst>
        </c:ser>
        <c:dLbls>
          <c:showLegendKey val="0"/>
          <c:showVal val="1"/>
          <c:showCatName val="0"/>
          <c:showSerName val="0"/>
          <c:showPercent val="0"/>
          <c:showBubbleSize val="0"/>
        </c:dLbls>
        <c:gapWidth val="55"/>
        <c:overlap val="100"/>
        <c:axId val="167102464"/>
        <c:axId val="160264128"/>
      </c:barChart>
      <c:catAx>
        <c:axId val="167102464"/>
        <c:scaling>
          <c:orientation val="minMax"/>
        </c:scaling>
        <c:delete val="0"/>
        <c:axPos val="b"/>
        <c:numFmt formatCode="General" sourceLinked="0"/>
        <c:majorTickMark val="none"/>
        <c:minorTickMark val="none"/>
        <c:tickLblPos val="nextTo"/>
        <c:txPr>
          <a:bodyPr/>
          <a:lstStyle/>
          <a:p>
            <a:pPr>
              <a:defRPr sz="2400">
                <a:solidFill>
                  <a:srgbClr val="000000"/>
                </a:solidFill>
              </a:defRPr>
            </a:pPr>
            <a:endParaRPr lang="en-US"/>
          </a:p>
        </c:txPr>
        <c:crossAx val="160264128"/>
        <c:crosses val="autoZero"/>
        <c:auto val="1"/>
        <c:lblAlgn val="ctr"/>
        <c:lblOffset val="100"/>
        <c:noMultiLvlLbl val="0"/>
      </c:catAx>
      <c:valAx>
        <c:axId val="160264128"/>
        <c:scaling>
          <c:orientation val="minMax"/>
        </c:scaling>
        <c:delete val="1"/>
        <c:axPos val="l"/>
        <c:majorGridlines/>
        <c:numFmt formatCode="0%" sourceLinked="0"/>
        <c:majorTickMark val="out"/>
        <c:minorTickMark val="none"/>
        <c:tickLblPos val="nextTo"/>
        <c:crossAx val="167102464"/>
        <c:crosses val="autoZero"/>
        <c:crossBetween val="between"/>
      </c:valAx>
    </c:plotArea>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34154760953057844"/>
          <c:y val="0.16109583420445844"/>
          <c:w val="0.64139748921669837"/>
          <c:h val="0.73731044368033138"/>
        </c:manualLayout>
      </c:layout>
      <c:barChart>
        <c:barDir val="bar"/>
        <c:grouping val="clustered"/>
        <c:varyColors val="0"/>
        <c:ser>
          <c:idx val="0"/>
          <c:order val="0"/>
          <c:spPr>
            <a:solidFill>
              <a:srgbClr val="92D050"/>
            </a:solidFill>
            <a:ln>
              <a:solidFill>
                <a:schemeClr val="tx1">
                  <a:lumMod val="75000"/>
                </a:schemeClr>
              </a:solidFill>
            </a:ln>
          </c:spPr>
          <c:invertIfNegative val="0"/>
          <c:dLbls>
            <c:dLbl>
              <c:idx val="0"/>
              <c:layout>
                <c:manualLayout>
                  <c:x val="-5.5555670992527451E-2"/>
                  <c:y val="9.3117499161008625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AF-4561-8FF1-63AFD41472AE}"/>
                </c:ext>
              </c:extLst>
            </c:dLbl>
            <c:dLbl>
              <c:idx val="1"/>
              <c:layout>
                <c:manualLayout>
                  <c:x val="-8.6111120528337873E-2"/>
                  <c:y val="-2.31874924310023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AF-4561-8FF1-63AFD41472AE}"/>
                </c:ext>
              </c:extLst>
            </c:dLbl>
            <c:dLbl>
              <c:idx val="2"/>
              <c:layout>
                <c:manualLayout>
                  <c:x val="-8.6111339251021352E-2"/>
                  <c:y val="6.76299352123928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AF-4561-8FF1-63AFD41472AE}"/>
                </c:ext>
              </c:extLst>
            </c:dLbl>
            <c:dLbl>
              <c:idx val="3"/>
              <c:layout>
                <c:manualLayout>
                  <c:x val="-8.750000956911741E-2"/>
                  <c:y val="4.5188045539693801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AF-4561-8FF1-63AFD41472AE}"/>
                </c:ext>
              </c:extLst>
            </c:dLbl>
            <c:dLbl>
              <c:idx val="4"/>
              <c:layout>
                <c:manualLayout>
                  <c:x val="-7.0833341079761761E-2"/>
                  <c:y val="9.56480297108386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AF-4561-8FF1-63AFD41472AE}"/>
                </c:ext>
              </c:extLst>
            </c:dLbl>
            <c:dLbl>
              <c:idx val="5"/>
              <c:layout>
                <c:manualLayout>
                  <c:x val="-6.8055562998202479E-2"/>
                  <c:y val="5.73888178265032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AF-4561-8FF1-63AFD41472AE}"/>
                </c:ext>
              </c:extLst>
            </c:dLbl>
            <c:spPr>
              <a:noFill/>
              <a:ln>
                <a:noFill/>
              </a:ln>
              <a:effectLst/>
            </c:spPr>
            <c:txPr>
              <a:bodyPr/>
              <a:lstStyle/>
              <a:p>
                <a:pPr>
                  <a:defRPr sz="2000" b="1"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Participated in a church of another denomination</c:v>
                </c:pt>
                <c:pt idx="1">
                  <c:v>Dechurched**</c:v>
                </c:pt>
                <c:pt idx="2">
                  <c:v>Unchurched** </c:v>
                </c:pt>
                <c:pt idx="3">
                  <c:v>Moved from another PC(USA) congregation</c:v>
                </c:pt>
                <c:pt idx="4">
                  <c:v>Currently attending another PC(USA) congregation</c:v>
                </c:pt>
                <c:pt idx="5">
                  <c:v>Were of a non-Christian faith</c:v>
                </c:pt>
              </c:strCache>
            </c:strRef>
          </c:cat>
          <c:val>
            <c:numRef>
              <c:f>Sheet1!$B$2:$B$7</c:f>
              <c:numCache>
                <c:formatCode>0%</c:formatCode>
                <c:ptCount val="6"/>
                <c:pt idx="0">
                  <c:v>0.33141762452107282</c:v>
                </c:pt>
                <c:pt idx="1">
                  <c:v>0.20443349753694581</c:v>
                </c:pt>
                <c:pt idx="2">
                  <c:v>0.16776135741652984</c:v>
                </c:pt>
                <c:pt idx="3">
                  <c:v>0.14627805145046524</c:v>
                </c:pt>
                <c:pt idx="4">
                  <c:v>8.2649151614668862E-2</c:v>
                </c:pt>
                <c:pt idx="5">
                  <c:v>6.7460317460317457E-2</c:v>
                </c:pt>
              </c:numCache>
            </c:numRef>
          </c:val>
          <c:extLst>
            <c:ext xmlns:c16="http://schemas.microsoft.com/office/drawing/2014/chart" uri="{C3380CC4-5D6E-409C-BE32-E72D297353CC}">
              <c16:uniqueId val="{00000006-C2AF-4561-8FF1-63AFD41472AE}"/>
            </c:ext>
          </c:extLst>
        </c:ser>
        <c:dLbls>
          <c:dLblPos val="outEnd"/>
          <c:showLegendKey val="0"/>
          <c:showVal val="1"/>
          <c:showCatName val="0"/>
          <c:showSerName val="0"/>
          <c:showPercent val="0"/>
          <c:showBubbleSize val="0"/>
        </c:dLbls>
        <c:gapWidth val="75"/>
        <c:axId val="168177152"/>
        <c:axId val="166584896"/>
      </c:barChart>
      <c:catAx>
        <c:axId val="168177152"/>
        <c:scaling>
          <c:orientation val="maxMin"/>
        </c:scaling>
        <c:delete val="0"/>
        <c:axPos val="l"/>
        <c:numFmt formatCode="General" sourceLinked="1"/>
        <c:majorTickMark val="none"/>
        <c:minorTickMark val="none"/>
        <c:tickLblPos val="nextTo"/>
        <c:spPr>
          <a:ln>
            <a:solidFill>
              <a:schemeClr val="tx1">
                <a:lumMod val="75000"/>
              </a:schemeClr>
            </a:solidFill>
          </a:ln>
        </c:spPr>
        <c:txPr>
          <a:bodyPr anchor="ctr" anchorCtr="0"/>
          <a:lstStyle/>
          <a:p>
            <a:pPr>
              <a:defRPr sz="1600" b="0" baseline="0">
                <a:solidFill>
                  <a:srgbClr val="000000"/>
                </a:solidFill>
                <a:latin typeface="Georgia" panose="02040502050405020303" pitchFamily="18" charset="0"/>
                <a:ea typeface="Tahoma" panose="020B0604030504040204" pitchFamily="34" charset="0"/>
                <a:cs typeface="Tahoma" panose="020B0604030504040204" pitchFamily="34" charset="0"/>
              </a:defRPr>
            </a:pPr>
            <a:endParaRPr lang="en-US"/>
          </a:p>
        </c:txPr>
        <c:crossAx val="166584896"/>
        <c:crosses val="autoZero"/>
        <c:auto val="1"/>
        <c:lblAlgn val="ctr"/>
        <c:lblOffset val="100"/>
        <c:noMultiLvlLbl val="0"/>
      </c:catAx>
      <c:valAx>
        <c:axId val="166584896"/>
        <c:scaling>
          <c:orientation val="minMax"/>
        </c:scaling>
        <c:delete val="1"/>
        <c:axPos val="t"/>
        <c:numFmt formatCode="0%" sourceLinked="1"/>
        <c:majorTickMark val="none"/>
        <c:minorTickMark val="none"/>
        <c:tickLblPos val="nextTo"/>
        <c:crossAx val="168177152"/>
        <c:crosses val="autoZero"/>
        <c:crossBetween val="between"/>
      </c:valAx>
      <c:spPr>
        <a:ln>
          <a:solidFill>
            <a:schemeClr val="tx1">
              <a:lumMod val="75000"/>
            </a:schemeClr>
          </a:solidFill>
        </a:ln>
      </c:spPr>
    </c:plotArea>
    <c:plotVisOnly val="1"/>
    <c:dispBlanksAs val="gap"/>
    <c:showDLblsOverMax val="0"/>
  </c:chart>
  <c:spPr>
    <a:solidFill>
      <a:srgbClr val="FFFFFF">
        <a:alpha val="25098"/>
      </a:srgbClr>
    </a:solidFill>
    <a:ln>
      <a:noFill/>
    </a:ln>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7F7E5E-A8D1-4830-8F63-92EC2974D7AD}" type="doc">
      <dgm:prSet loTypeId="urn:microsoft.com/office/officeart/2005/8/layout/radial6" loCatId="relationship" qsTypeId="urn:microsoft.com/office/officeart/2005/8/quickstyle/simple4" qsCatId="simple" csTypeId="urn:microsoft.com/office/officeart/2005/8/colors/colorful2" csCatId="colorful" phldr="1"/>
      <dgm:spPr/>
      <dgm:t>
        <a:bodyPr/>
        <a:lstStyle/>
        <a:p>
          <a:endParaRPr lang="en-US"/>
        </a:p>
      </dgm:t>
    </dgm:pt>
    <dgm:pt modelId="{E2F55862-E604-4DB1-A4B8-AB4493FBC807}">
      <dgm:prSet phldrT="[Text]" custT="1"/>
      <dgm:spPr/>
      <dgm:t>
        <a:bodyPr/>
        <a:lstStyle/>
        <a:p>
          <a:r>
            <a:rPr lang="en-US" sz="2800" dirty="0"/>
            <a:t>New Worshiping Communities</a:t>
          </a:r>
        </a:p>
      </dgm:t>
    </dgm:pt>
    <dgm:pt modelId="{DAEE6B6A-BCD3-4C45-96BF-41E2556660A3}" type="parTrans" cxnId="{AC3B4976-CD4B-4FB6-89CE-8ED23DA6722A}">
      <dgm:prSet/>
      <dgm:spPr/>
      <dgm:t>
        <a:bodyPr/>
        <a:lstStyle/>
        <a:p>
          <a:endParaRPr lang="en-US" sz="2400"/>
        </a:p>
      </dgm:t>
    </dgm:pt>
    <dgm:pt modelId="{EBBA0536-563C-4A22-8595-1670E8AE9271}" type="sibTrans" cxnId="{AC3B4976-CD4B-4FB6-89CE-8ED23DA6722A}">
      <dgm:prSet/>
      <dgm:spPr/>
      <dgm:t>
        <a:bodyPr/>
        <a:lstStyle/>
        <a:p>
          <a:endParaRPr lang="en-US" sz="2400"/>
        </a:p>
      </dgm:t>
    </dgm:pt>
    <dgm:pt modelId="{644CEC14-78ED-496D-9762-3419D201F6CE}">
      <dgm:prSet phldrT="[Text]" custT="1"/>
      <dgm:spPr/>
      <dgm:t>
        <a:bodyPr/>
        <a:lstStyle/>
        <a:p>
          <a:r>
            <a:rPr lang="en-US" sz="1800" dirty="0"/>
            <a:t>Emergent</a:t>
          </a:r>
        </a:p>
      </dgm:t>
    </dgm:pt>
    <dgm:pt modelId="{29EB87DE-79FA-4A31-BCB4-8D6D51E3EC22}" type="parTrans" cxnId="{62FF14E3-7BF2-44AB-B4FE-7726E5EA7BC2}">
      <dgm:prSet/>
      <dgm:spPr/>
      <dgm:t>
        <a:bodyPr/>
        <a:lstStyle/>
        <a:p>
          <a:endParaRPr lang="en-US" sz="2400"/>
        </a:p>
      </dgm:t>
    </dgm:pt>
    <dgm:pt modelId="{494F31BF-889D-4747-9F46-F31677450DCB}" type="sibTrans" cxnId="{62FF14E3-7BF2-44AB-B4FE-7726E5EA7BC2}">
      <dgm:prSet/>
      <dgm:spPr/>
      <dgm:t>
        <a:bodyPr/>
        <a:lstStyle/>
        <a:p>
          <a:endParaRPr lang="en-US" sz="2400"/>
        </a:p>
      </dgm:t>
    </dgm:pt>
    <dgm:pt modelId="{BBB49088-FA16-40F1-A688-2ECA117521A8}">
      <dgm:prSet phldrT="[Text]" custT="1"/>
      <dgm:spPr/>
      <dgm:t>
        <a:bodyPr/>
        <a:lstStyle/>
        <a:p>
          <a:r>
            <a:rPr lang="en-US" sz="1800" dirty="0"/>
            <a:t>Missional</a:t>
          </a:r>
        </a:p>
      </dgm:t>
    </dgm:pt>
    <dgm:pt modelId="{4D18E3C6-18C6-4690-B91B-C81B6220ACF8}" type="parTrans" cxnId="{BD3CCEC5-CC2F-4BD0-98F0-69033EAE20C0}">
      <dgm:prSet/>
      <dgm:spPr/>
      <dgm:t>
        <a:bodyPr/>
        <a:lstStyle/>
        <a:p>
          <a:endParaRPr lang="en-US" sz="2400"/>
        </a:p>
      </dgm:t>
    </dgm:pt>
    <dgm:pt modelId="{FA208B90-12CE-43A5-B3F6-F9DB9FD7FCEE}" type="sibTrans" cxnId="{BD3CCEC5-CC2F-4BD0-98F0-69033EAE20C0}">
      <dgm:prSet/>
      <dgm:spPr/>
      <dgm:t>
        <a:bodyPr/>
        <a:lstStyle/>
        <a:p>
          <a:endParaRPr lang="en-US" sz="2400"/>
        </a:p>
      </dgm:t>
    </dgm:pt>
    <dgm:pt modelId="{DAEB8F4D-B9E0-4ADB-AF12-134811942C39}">
      <dgm:prSet phldrT="[Text]" custT="1"/>
      <dgm:spPr/>
      <dgm:t>
        <a:bodyPr/>
        <a:lstStyle/>
        <a:p>
          <a:r>
            <a:rPr lang="en-US" sz="1800" dirty="0"/>
            <a:t>Contextual</a:t>
          </a:r>
        </a:p>
      </dgm:t>
    </dgm:pt>
    <dgm:pt modelId="{A0708DBF-865E-4532-AED5-D3DA0D6DEE8B}" type="parTrans" cxnId="{AC9F8F74-3684-4D4E-9408-6FC367D57ED2}">
      <dgm:prSet/>
      <dgm:spPr/>
      <dgm:t>
        <a:bodyPr/>
        <a:lstStyle/>
        <a:p>
          <a:endParaRPr lang="en-US" sz="2400"/>
        </a:p>
      </dgm:t>
    </dgm:pt>
    <dgm:pt modelId="{F7107C69-18A0-433B-8ABA-7A4E0C3ABE61}" type="sibTrans" cxnId="{AC9F8F74-3684-4D4E-9408-6FC367D57ED2}">
      <dgm:prSet/>
      <dgm:spPr/>
      <dgm:t>
        <a:bodyPr/>
        <a:lstStyle/>
        <a:p>
          <a:endParaRPr lang="en-US" sz="2400"/>
        </a:p>
      </dgm:t>
    </dgm:pt>
    <dgm:pt modelId="{07805A83-3FE1-48CF-80EE-3236F8D7B1BA}">
      <dgm:prSet phldrT="[Text]" custT="1"/>
      <dgm:spPr/>
      <dgm:t>
        <a:bodyPr/>
        <a:lstStyle/>
        <a:p>
          <a:r>
            <a:rPr lang="en-US" sz="1800" dirty="0"/>
            <a:t>Incarnational</a:t>
          </a:r>
        </a:p>
      </dgm:t>
    </dgm:pt>
    <dgm:pt modelId="{91A006FC-2CB3-4EA7-8056-E78F04282282}" type="parTrans" cxnId="{7651A7A7-F23A-43F6-8601-39B14C332748}">
      <dgm:prSet/>
      <dgm:spPr/>
      <dgm:t>
        <a:bodyPr/>
        <a:lstStyle/>
        <a:p>
          <a:endParaRPr lang="en-US" sz="2400"/>
        </a:p>
      </dgm:t>
    </dgm:pt>
    <dgm:pt modelId="{2623C05F-78F9-4641-AFDD-D1D55E66F9E6}" type="sibTrans" cxnId="{7651A7A7-F23A-43F6-8601-39B14C332748}">
      <dgm:prSet/>
      <dgm:spPr/>
      <dgm:t>
        <a:bodyPr/>
        <a:lstStyle/>
        <a:p>
          <a:endParaRPr lang="en-US" sz="2400"/>
        </a:p>
      </dgm:t>
    </dgm:pt>
    <dgm:pt modelId="{798EFF1E-D6CB-4547-A0A2-C4AB47B72C1C}" type="pres">
      <dgm:prSet presAssocID="{667F7E5E-A8D1-4830-8F63-92EC2974D7AD}" presName="Name0" presStyleCnt="0">
        <dgm:presLayoutVars>
          <dgm:chMax val="1"/>
          <dgm:dir/>
          <dgm:animLvl val="ctr"/>
          <dgm:resizeHandles val="exact"/>
        </dgm:presLayoutVars>
      </dgm:prSet>
      <dgm:spPr/>
    </dgm:pt>
    <dgm:pt modelId="{A0FA89C9-6326-415F-A5E7-0E6BD5669367}" type="pres">
      <dgm:prSet presAssocID="{E2F55862-E604-4DB1-A4B8-AB4493FBC807}" presName="centerShape" presStyleLbl="node0" presStyleIdx="0" presStyleCnt="1" custScaleX="120091" custScaleY="113599"/>
      <dgm:spPr/>
    </dgm:pt>
    <dgm:pt modelId="{430A6164-D079-49E3-9D11-EF0DC8DDABE9}" type="pres">
      <dgm:prSet presAssocID="{644CEC14-78ED-496D-9762-3419D201F6CE}" presName="node" presStyleLbl="node1" presStyleIdx="0" presStyleCnt="4" custScaleX="115918" custScaleY="103658">
        <dgm:presLayoutVars>
          <dgm:bulletEnabled val="1"/>
        </dgm:presLayoutVars>
      </dgm:prSet>
      <dgm:spPr/>
    </dgm:pt>
    <dgm:pt modelId="{30D968A0-A97D-44FB-BB98-715C488958EC}" type="pres">
      <dgm:prSet presAssocID="{644CEC14-78ED-496D-9762-3419D201F6CE}" presName="dummy" presStyleCnt="0"/>
      <dgm:spPr/>
    </dgm:pt>
    <dgm:pt modelId="{364F6A69-9CC7-4CEE-A96D-9640453FDC2D}" type="pres">
      <dgm:prSet presAssocID="{494F31BF-889D-4747-9F46-F31677450DCB}" presName="sibTrans" presStyleLbl="sibTrans2D1" presStyleIdx="0" presStyleCnt="4"/>
      <dgm:spPr/>
    </dgm:pt>
    <dgm:pt modelId="{5C28791F-B7E6-47B7-9FB6-6091B8D0B3CD}" type="pres">
      <dgm:prSet presAssocID="{BBB49088-FA16-40F1-A688-2ECA117521A8}" presName="node" presStyleLbl="node1" presStyleIdx="1" presStyleCnt="4" custScaleX="115918" custScaleY="103658">
        <dgm:presLayoutVars>
          <dgm:bulletEnabled val="1"/>
        </dgm:presLayoutVars>
      </dgm:prSet>
      <dgm:spPr/>
    </dgm:pt>
    <dgm:pt modelId="{6F301EB0-69C2-4493-BB0E-B00E65857B83}" type="pres">
      <dgm:prSet presAssocID="{BBB49088-FA16-40F1-A688-2ECA117521A8}" presName="dummy" presStyleCnt="0"/>
      <dgm:spPr/>
    </dgm:pt>
    <dgm:pt modelId="{A25C65A3-9240-413C-94CD-053105A41E5C}" type="pres">
      <dgm:prSet presAssocID="{FA208B90-12CE-43A5-B3F6-F9DB9FD7FCEE}" presName="sibTrans" presStyleLbl="sibTrans2D1" presStyleIdx="1" presStyleCnt="4"/>
      <dgm:spPr/>
    </dgm:pt>
    <dgm:pt modelId="{7884969C-6ACB-4315-B997-836A5562A1D3}" type="pres">
      <dgm:prSet presAssocID="{DAEB8F4D-B9E0-4ADB-AF12-134811942C39}" presName="node" presStyleLbl="node1" presStyleIdx="2" presStyleCnt="4" custScaleX="115918" custScaleY="103658">
        <dgm:presLayoutVars>
          <dgm:bulletEnabled val="1"/>
        </dgm:presLayoutVars>
      </dgm:prSet>
      <dgm:spPr/>
    </dgm:pt>
    <dgm:pt modelId="{5A3D18DA-DFDB-4CAD-A648-2DC3E9CE55CB}" type="pres">
      <dgm:prSet presAssocID="{DAEB8F4D-B9E0-4ADB-AF12-134811942C39}" presName="dummy" presStyleCnt="0"/>
      <dgm:spPr/>
    </dgm:pt>
    <dgm:pt modelId="{F2218944-021D-4F19-9FD1-C1A4524FB7A9}" type="pres">
      <dgm:prSet presAssocID="{F7107C69-18A0-433B-8ABA-7A4E0C3ABE61}" presName="sibTrans" presStyleLbl="sibTrans2D1" presStyleIdx="2" presStyleCnt="4"/>
      <dgm:spPr/>
    </dgm:pt>
    <dgm:pt modelId="{EF0D78D4-E57D-4157-AFBD-204BB015CA86}" type="pres">
      <dgm:prSet presAssocID="{07805A83-3FE1-48CF-80EE-3236F8D7B1BA}" presName="node" presStyleLbl="node1" presStyleIdx="3" presStyleCnt="4" custScaleX="115918" custScaleY="103658">
        <dgm:presLayoutVars>
          <dgm:bulletEnabled val="1"/>
        </dgm:presLayoutVars>
      </dgm:prSet>
      <dgm:spPr/>
    </dgm:pt>
    <dgm:pt modelId="{904C88B3-CA75-4A85-9130-EF0A5AB0BFD4}" type="pres">
      <dgm:prSet presAssocID="{07805A83-3FE1-48CF-80EE-3236F8D7B1BA}" presName="dummy" presStyleCnt="0"/>
      <dgm:spPr/>
    </dgm:pt>
    <dgm:pt modelId="{4012FD0B-60D5-44D2-AED7-3E6C8E81A717}" type="pres">
      <dgm:prSet presAssocID="{2623C05F-78F9-4641-AFDD-D1D55E66F9E6}" presName="sibTrans" presStyleLbl="sibTrans2D1" presStyleIdx="3" presStyleCnt="4"/>
      <dgm:spPr/>
    </dgm:pt>
  </dgm:ptLst>
  <dgm:cxnLst>
    <dgm:cxn modelId="{583ADD14-AD15-4066-9B1C-6B082EE9FC4F}" type="presOf" srcId="{667F7E5E-A8D1-4830-8F63-92EC2974D7AD}" destId="{798EFF1E-D6CB-4547-A0A2-C4AB47B72C1C}" srcOrd="0" destOrd="0" presId="urn:microsoft.com/office/officeart/2005/8/layout/radial6"/>
    <dgm:cxn modelId="{C95B107D-42C1-4EB7-B957-350CF9E8FD63}" type="presOf" srcId="{2623C05F-78F9-4641-AFDD-D1D55E66F9E6}" destId="{4012FD0B-60D5-44D2-AED7-3E6C8E81A717}" srcOrd="0" destOrd="0" presId="urn:microsoft.com/office/officeart/2005/8/layout/radial6"/>
    <dgm:cxn modelId="{300452C8-19F6-46E8-9545-941372DFD719}" type="presOf" srcId="{07805A83-3FE1-48CF-80EE-3236F8D7B1BA}" destId="{EF0D78D4-E57D-4157-AFBD-204BB015CA86}" srcOrd="0" destOrd="0" presId="urn:microsoft.com/office/officeart/2005/8/layout/radial6"/>
    <dgm:cxn modelId="{82B66E4B-25E6-4B90-A03C-F5ECDB1EAD30}" type="presOf" srcId="{DAEB8F4D-B9E0-4ADB-AF12-134811942C39}" destId="{7884969C-6ACB-4315-B997-836A5562A1D3}" srcOrd="0" destOrd="0" presId="urn:microsoft.com/office/officeart/2005/8/layout/radial6"/>
    <dgm:cxn modelId="{BD3CCEC5-CC2F-4BD0-98F0-69033EAE20C0}" srcId="{E2F55862-E604-4DB1-A4B8-AB4493FBC807}" destId="{BBB49088-FA16-40F1-A688-2ECA117521A8}" srcOrd="1" destOrd="0" parTransId="{4D18E3C6-18C6-4690-B91B-C81B6220ACF8}" sibTransId="{FA208B90-12CE-43A5-B3F6-F9DB9FD7FCEE}"/>
    <dgm:cxn modelId="{5A83BE24-B541-45CA-B81B-3FA3B237C04A}" type="presOf" srcId="{FA208B90-12CE-43A5-B3F6-F9DB9FD7FCEE}" destId="{A25C65A3-9240-413C-94CD-053105A41E5C}" srcOrd="0" destOrd="0" presId="urn:microsoft.com/office/officeart/2005/8/layout/radial6"/>
    <dgm:cxn modelId="{DD833B0B-375E-4691-9C03-1B0AE7FBF8C6}" type="presOf" srcId="{644CEC14-78ED-496D-9762-3419D201F6CE}" destId="{430A6164-D079-49E3-9D11-EF0DC8DDABE9}" srcOrd="0" destOrd="0" presId="urn:microsoft.com/office/officeart/2005/8/layout/radial6"/>
    <dgm:cxn modelId="{00B9792D-DB72-4AE0-A119-545965A3B76C}" type="presOf" srcId="{BBB49088-FA16-40F1-A688-2ECA117521A8}" destId="{5C28791F-B7E6-47B7-9FB6-6091B8D0B3CD}" srcOrd="0" destOrd="0" presId="urn:microsoft.com/office/officeart/2005/8/layout/radial6"/>
    <dgm:cxn modelId="{7651A7A7-F23A-43F6-8601-39B14C332748}" srcId="{E2F55862-E604-4DB1-A4B8-AB4493FBC807}" destId="{07805A83-3FE1-48CF-80EE-3236F8D7B1BA}" srcOrd="3" destOrd="0" parTransId="{91A006FC-2CB3-4EA7-8056-E78F04282282}" sibTransId="{2623C05F-78F9-4641-AFDD-D1D55E66F9E6}"/>
    <dgm:cxn modelId="{810480E5-3B3D-4476-B6F5-2DDA337F1861}" type="presOf" srcId="{F7107C69-18A0-433B-8ABA-7A4E0C3ABE61}" destId="{F2218944-021D-4F19-9FD1-C1A4524FB7A9}" srcOrd="0" destOrd="0" presId="urn:microsoft.com/office/officeart/2005/8/layout/radial6"/>
    <dgm:cxn modelId="{9770C56F-B5AC-4F39-ACCF-04AF311B365A}" type="presOf" srcId="{E2F55862-E604-4DB1-A4B8-AB4493FBC807}" destId="{A0FA89C9-6326-415F-A5E7-0E6BD5669367}" srcOrd="0" destOrd="0" presId="urn:microsoft.com/office/officeart/2005/8/layout/radial6"/>
    <dgm:cxn modelId="{D440C15F-4F45-486A-BB3D-C98D5373BFD4}" type="presOf" srcId="{494F31BF-889D-4747-9F46-F31677450DCB}" destId="{364F6A69-9CC7-4CEE-A96D-9640453FDC2D}" srcOrd="0" destOrd="0" presId="urn:microsoft.com/office/officeart/2005/8/layout/radial6"/>
    <dgm:cxn modelId="{AC9F8F74-3684-4D4E-9408-6FC367D57ED2}" srcId="{E2F55862-E604-4DB1-A4B8-AB4493FBC807}" destId="{DAEB8F4D-B9E0-4ADB-AF12-134811942C39}" srcOrd="2" destOrd="0" parTransId="{A0708DBF-865E-4532-AED5-D3DA0D6DEE8B}" sibTransId="{F7107C69-18A0-433B-8ABA-7A4E0C3ABE61}"/>
    <dgm:cxn modelId="{AC3B4976-CD4B-4FB6-89CE-8ED23DA6722A}" srcId="{667F7E5E-A8D1-4830-8F63-92EC2974D7AD}" destId="{E2F55862-E604-4DB1-A4B8-AB4493FBC807}" srcOrd="0" destOrd="0" parTransId="{DAEE6B6A-BCD3-4C45-96BF-41E2556660A3}" sibTransId="{EBBA0536-563C-4A22-8595-1670E8AE9271}"/>
    <dgm:cxn modelId="{62FF14E3-7BF2-44AB-B4FE-7726E5EA7BC2}" srcId="{E2F55862-E604-4DB1-A4B8-AB4493FBC807}" destId="{644CEC14-78ED-496D-9762-3419D201F6CE}" srcOrd="0" destOrd="0" parTransId="{29EB87DE-79FA-4A31-BCB4-8D6D51E3EC22}" sibTransId="{494F31BF-889D-4747-9F46-F31677450DCB}"/>
    <dgm:cxn modelId="{4A6FF94F-9F31-4C3B-BD99-948847946760}" type="presParOf" srcId="{798EFF1E-D6CB-4547-A0A2-C4AB47B72C1C}" destId="{A0FA89C9-6326-415F-A5E7-0E6BD5669367}" srcOrd="0" destOrd="0" presId="urn:microsoft.com/office/officeart/2005/8/layout/radial6"/>
    <dgm:cxn modelId="{9A62F3C8-28DC-46D9-B199-4D3334A67626}" type="presParOf" srcId="{798EFF1E-D6CB-4547-A0A2-C4AB47B72C1C}" destId="{430A6164-D079-49E3-9D11-EF0DC8DDABE9}" srcOrd="1" destOrd="0" presId="urn:microsoft.com/office/officeart/2005/8/layout/radial6"/>
    <dgm:cxn modelId="{C6EE0480-9415-45F4-8EFA-A4A50D15B192}" type="presParOf" srcId="{798EFF1E-D6CB-4547-A0A2-C4AB47B72C1C}" destId="{30D968A0-A97D-44FB-BB98-715C488958EC}" srcOrd="2" destOrd="0" presId="urn:microsoft.com/office/officeart/2005/8/layout/radial6"/>
    <dgm:cxn modelId="{AD4CA21C-8FEC-43CC-81E6-4DD70E5E7CD5}" type="presParOf" srcId="{798EFF1E-D6CB-4547-A0A2-C4AB47B72C1C}" destId="{364F6A69-9CC7-4CEE-A96D-9640453FDC2D}" srcOrd="3" destOrd="0" presId="urn:microsoft.com/office/officeart/2005/8/layout/radial6"/>
    <dgm:cxn modelId="{D0E5318E-C56B-476A-9D6A-BABB8358E3CE}" type="presParOf" srcId="{798EFF1E-D6CB-4547-A0A2-C4AB47B72C1C}" destId="{5C28791F-B7E6-47B7-9FB6-6091B8D0B3CD}" srcOrd="4" destOrd="0" presId="urn:microsoft.com/office/officeart/2005/8/layout/radial6"/>
    <dgm:cxn modelId="{299E899B-1880-4D59-957D-8BDA900F667D}" type="presParOf" srcId="{798EFF1E-D6CB-4547-A0A2-C4AB47B72C1C}" destId="{6F301EB0-69C2-4493-BB0E-B00E65857B83}" srcOrd="5" destOrd="0" presId="urn:microsoft.com/office/officeart/2005/8/layout/radial6"/>
    <dgm:cxn modelId="{0243A20A-7E6F-4CD0-ADF7-E537AFD5C63F}" type="presParOf" srcId="{798EFF1E-D6CB-4547-A0A2-C4AB47B72C1C}" destId="{A25C65A3-9240-413C-94CD-053105A41E5C}" srcOrd="6" destOrd="0" presId="urn:microsoft.com/office/officeart/2005/8/layout/radial6"/>
    <dgm:cxn modelId="{50CAF424-EBED-4DF0-AE4B-45E47A7D1E0D}" type="presParOf" srcId="{798EFF1E-D6CB-4547-A0A2-C4AB47B72C1C}" destId="{7884969C-6ACB-4315-B997-836A5562A1D3}" srcOrd="7" destOrd="0" presId="urn:microsoft.com/office/officeart/2005/8/layout/radial6"/>
    <dgm:cxn modelId="{0F329068-986D-40F6-85DE-39619D449320}" type="presParOf" srcId="{798EFF1E-D6CB-4547-A0A2-C4AB47B72C1C}" destId="{5A3D18DA-DFDB-4CAD-A648-2DC3E9CE55CB}" srcOrd="8" destOrd="0" presId="urn:microsoft.com/office/officeart/2005/8/layout/radial6"/>
    <dgm:cxn modelId="{96F1FB6E-3AC8-4308-9711-9CF705F7CBE0}" type="presParOf" srcId="{798EFF1E-D6CB-4547-A0A2-C4AB47B72C1C}" destId="{F2218944-021D-4F19-9FD1-C1A4524FB7A9}" srcOrd="9" destOrd="0" presId="urn:microsoft.com/office/officeart/2005/8/layout/radial6"/>
    <dgm:cxn modelId="{20BE718C-5EA4-415A-9EBF-ECA2EA71AADE}" type="presParOf" srcId="{798EFF1E-D6CB-4547-A0A2-C4AB47B72C1C}" destId="{EF0D78D4-E57D-4157-AFBD-204BB015CA86}" srcOrd="10" destOrd="0" presId="urn:microsoft.com/office/officeart/2005/8/layout/radial6"/>
    <dgm:cxn modelId="{67011DD0-DE4E-4813-B6BA-24072E5218F2}" type="presParOf" srcId="{798EFF1E-D6CB-4547-A0A2-C4AB47B72C1C}" destId="{904C88B3-CA75-4A85-9130-EF0A5AB0BFD4}" srcOrd="11" destOrd="0" presId="urn:microsoft.com/office/officeart/2005/8/layout/radial6"/>
    <dgm:cxn modelId="{56084126-9F1B-432A-BE73-E1480B69DB61}" type="presParOf" srcId="{798EFF1E-D6CB-4547-A0A2-C4AB47B72C1C}" destId="{4012FD0B-60D5-44D2-AED7-3E6C8E81A71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2FD0B-60D5-44D2-AED7-3E6C8E81A717}">
      <dsp:nvSpPr>
        <dsp:cNvPr id="0" name=""/>
        <dsp:cNvSpPr/>
      </dsp:nvSpPr>
      <dsp:spPr>
        <a:xfrm>
          <a:off x="2137072" y="765472"/>
          <a:ext cx="5098455" cy="5098455"/>
        </a:xfrm>
        <a:prstGeom prst="blockArc">
          <a:avLst>
            <a:gd name="adj1" fmla="val 10800000"/>
            <a:gd name="adj2" fmla="val 16200000"/>
            <a:gd name="adj3" fmla="val 4642"/>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218944-021D-4F19-9FD1-C1A4524FB7A9}">
      <dsp:nvSpPr>
        <dsp:cNvPr id="0" name=""/>
        <dsp:cNvSpPr/>
      </dsp:nvSpPr>
      <dsp:spPr>
        <a:xfrm>
          <a:off x="2137072" y="765472"/>
          <a:ext cx="5098455" cy="5098455"/>
        </a:xfrm>
        <a:prstGeom prst="blockArc">
          <a:avLst>
            <a:gd name="adj1" fmla="val 5400000"/>
            <a:gd name="adj2" fmla="val 10800000"/>
            <a:gd name="adj3" fmla="val 4642"/>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5C65A3-9240-413C-94CD-053105A41E5C}">
      <dsp:nvSpPr>
        <dsp:cNvPr id="0" name=""/>
        <dsp:cNvSpPr/>
      </dsp:nvSpPr>
      <dsp:spPr>
        <a:xfrm>
          <a:off x="2137072" y="765472"/>
          <a:ext cx="5098455" cy="5098455"/>
        </a:xfrm>
        <a:prstGeom prst="blockArc">
          <a:avLst>
            <a:gd name="adj1" fmla="val 0"/>
            <a:gd name="adj2" fmla="val 5400000"/>
            <a:gd name="adj3" fmla="val 4642"/>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F6A69-9CC7-4CEE-A96D-9640453FDC2D}">
      <dsp:nvSpPr>
        <dsp:cNvPr id="0" name=""/>
        <dsp:cNvSpPr/>
      </dsp:nvSpPr>
      <dsp:spPr>
        <a:xfrm>
          <a:off x="2137072" y="765472"/>
          <a:ext cx="5098455" cy="5098455"/>
        </a:xfrm>
        <a:prstGeom prst="blockArc">
          <a:avLst>
            <a:gd name="adj1" fmla="val 16200000"/>
            <a:gd name="adj2" fmla="val 0"/>
            <a:gd name="adj3" fmla="val 464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0FA89C9-6326-415F-A5E7-0E6BD5669367}">
      <dsp:nvSpPr>
        <dsp:cNvPr id="0" name=""/>
        <dsp:cNvSpPr/>
      </dsp:nvSpPr>
      <dsp:spPr>
        <a:xfrm>
          <a:off x="3276595" y="1981203"/>
          <a:ext cx="2819408" cy="26669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New Worshiping Communities</a:t>
          </a:r>
        </a:p>
      </dsp:txBody>
      <dsp:txXfrm>
        <a:off x="3689488" y="2371775"/>
        <a:ext cx="1993622" cy="1885849"/>
      </dsp:txXfrm>
    </dsp:sp>
    <dsp:sp modelId="{430A6164-D079-49E3-9D11-EF0DC8DDABE9}">
      <dsp:nvSpPr>
        <dsp:cNvPr id="0" name=""/>
        <dsp:cNvSpPr/>
      </dsp:nvSpPr>
      <dsp:spPr>
        <a:xfrm>
          <a:off x="3733796" y="-27127"/>
          <a:ext cx="1905006" cy="170352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Emergent</a:t>
          </a:r>
        </a:p>
      </dsp:txBody>
      <dsp:txXfrm>
        <a:off x="4012778" y="222348"/>
        <a:ext cx="1347042" cy="1204574"/>
      </dsp:txXfrm>
    </dsp:sp>
    <dsp:sp modelId="{5C28791F-B7E6-47B7-9FB6-6091B8D0B3CD}">
      <dsp:nvSpPr>
        <dsp:cNvPr id="0" name=""/>
        <dsp:cNvSpPr/>
      </dsp:nvSpPr>
      <dsp:spPr>
        <a:xfrm>
          <a:off x="6223861" y="2462937"/>
          <a:ext cx="1905006" cy="1703524"/>
        </a:xfrm>
        <a:prstGeom prst="ellips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Missional</a:t>
          </a:r>
        </a:p>
      </dsp:txBody>
      <dsp:txXfrm>
        <a:off x="6502843" y="2712412"/>
        <a:ext cx="1347042" cy="1204574"/>
      </dsp:txXfrm>
    </dsp:sp>
    <dsp:sp modelId="{7884969C-6ACB-4315-B997-836A5562A1D3}">
      <dsp:nvSpPr>
        <dsp:cNvPr id="0" name=""/>
        <dsp:cNvSpPr/>
      </dsp:nvSpPr>
      <dsp:spPr>
        <a:xfrm>
          <a:off x="3733796" y="4953002"/>
          <a:ext cx="1905006" cy="1703524"/>
        </a:xfrm>
        <a:prstGeom prst="ellips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Contextual</a:t>
          </a:r>
        </a:p>
      </dsp:txBody>
      <dsp:txXfrm>
        <a:off x="4012778" y="5202477"/>
        <a:ext cx="1347042" cy="1204574"/>
      </dsp:txXfrm>
    </dsp:sp>
    <dsp:sp modelId="{EF0D78D4-E57D-4157-AFBD-204BB015CA86}">
      <dsp:nvSpPr>
        <dsp:cNvPr id="0" name=""/>
        <dsp:cNvSpPr/>
      </dsp:nvSpPr>
      <dsp:spPr>
        <a:xfrm>
          <a:off x="1243731" y="2462937"/>
          <a:ext cx="1905006" cy="1703524"/>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Incarnational</a:t>
          </a:r>
        </a:p>
      </dsp:txBody>
      <dsp:txXfrm>
        <a:off x="1522713" y="2712412"/>
        <a:ext cx="1347042" cy="120457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0.01389</cdr:x>
      <cdr:y>0.03061</cdr:y>
    </cdr:from>
    <cdr:to>
      <cdr:x>0.98889</cdr:x>
      <cdr:y>0.23721</cdr:y>
    </cdr:to>
    <cdr:sp macro="" textlink="">
      <cdr:nvSpPr>
        <cdr:cNvPr id="3" name="TextBox 1"/>
        <cdr:cNvSpPr txBox="1"/>
      </cdr:nvSpPr>
      <cdr:spPr>
        <a:xfrm xmlns:a="http://schemas.openxmlformats.org/drawingml/2006/main">
          <a:off x="127000" y="203200"/>
          <a:ext cx="8915400" cy="1371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4000" dirty="0">
              <a:latin typeface="+mj-lt"/>
            </a:rPr>
            <a:t>Race Distribution</a:t>
          </a:r>
        </a:p>
      </cdr:txBody>
    </cdr:sp>
  </cdr:relSizeAnchor>
</c:userShapes>
</file>

<file path=ppt/drawings/drawing2.xml><?xml version="1.0" encoding="utf-8"?>
<c:userShapes xmlns:c="http://schemas.openxmlformats.org/drawingml/2006/chart">
  <cdr:relSizeAnchor xmlns:cdr="http://schemas.openxmlformats.org/drawingml/2006/chartDrawing">
    <cdr:from>
      <cdr:x>0.00833</cdr:x>
      <cdr:y>0.02296</cdr:y>
    </cdr:from>
    <cdr:to>
      <cdr:x>0.98333</cdr:x>
      <cdr:y>0.22956</cdr:y>
    </cdr:to>
    <cdr:sp macro="" textlink="">
      <cdr:nvSpPr>
        <cdr:cNvPr id="3" name="TextBox 2"/>
        <cdr:cNvSpPr txBox="1"/>
      </cdr:nvSpPr>
      <cdr:spPr>
        <a:xfrm xmlns:a="http://schemas.openxmlformats.org/drawingml/2006/main">
          <a:off x="76200" y="152400"/>
          <a:ext cx="8915400" cy="1371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4000" dirty="0">
              <a:latin typeface="+mj-lt"/>
            </a:rPr>
            <a:t>Percent communities with 80% or more of a single race</a:t>
          </a:r>
        </a:p>
      </cdr:txBody>
    </cdr:sp>
  </cdr:relSizeAnchor>
</c:userShapes>
</file>

<file path=ppt/drawings/drawing3.xml><?xml version="1.0" encoding="utf-8"?>
<c:userShapes xmlns:c="http://schemas.openxmlformats.org/drawingml/2006/chart">
  <cdr:relSizeAnchor xmlns:cdr="http://schemas.openxmlformats.org/drawingml/2006/chartDrawing">
    <cdr:from>
      <cdr:x>0.01667</cdr:x>
      <cdr:y>0.03587</cdr:y>
    </cdr:from>
    <cdr:to>
      <cdr:x>0.98333</cdr:x>
      <cdr:y>0.21951</cdr:y>
    </cdr:to>
    <cdr:sp macro="" textlink="">
      <cdr:nvSpPr>
        <cdr:cNvPr id="2" name="TextBox 1"/>
        <cdr:cNvSpPr txBox="1"/>
      </cdr:nvSpPr>
      <cdr:spPr>
        <a:xfrm xmlns:a="http://schemas.openxmlformats.org/drawingml/2006/main">
          <a:off x="152430" y="238138"/>
          <a:ext cx="8839139" cy="12191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2800" b="1" i="0" u="none" strike="noStrike" kern="1200" baseline="0">
              <a:solidFill>
                <a:prstClr val="white"/>
              </a:solidFill>
              <a:latin typeface="Tahoma" panose="020B0604030504040204" pitchFamily="34" charset="0"/>
              <a:ea typeface="Tahoma" panose="020B0604030504040204" pitchFamily="34" charset="0"/>
              <a:cs typeface="Tahoma" panose="020B0604030504040204" pitchFamily="34" charset="0"/>
            </a:defRPr>
          </a:pPr>
          <a:r>
            <a:rPr lang="en-US" sz="3600" b="1" dirty="0">
              <a:ln w="12700">
                <a:noFill/>
                <a:prstDash val="solid"/>
              </a:ln>
              <a:solidFill>
                <a:srgbClr val="000000"/>
              </a:solidFill>
              <a:effectLst/>
              <a:latin typeface="Tahoma" panose="020B0604030504040204" pitchFamily="34" charset="0"/>
              <a:ea typeface="Tahoma" panose="020B0604030504040204" pitchFamily="34" charset="0"/>
              <a:cs typeface="Tahoma" panose="020B0604030504040204" pitchFamily="34" charset="0"/>
            </a:rPr>
            <a:t>Previous Church Involvement</a:t>
          </a:r>
        </a:p>
        <a:p xmlns:a="http://schemas.openxmlformats.org/drawingml/2006/main">
          <a:endParaRPr lang="en-US" sz="1100" dirty="0">
            <a:ln>
              <a:noFill/>
            </a:ln>
            <a:solidFill>
              <a:srgbClr val="000000"/>
            </a:solidFill>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C742094-7A74-4F63-ABE7-2864315607DB}" type="datetimeFigureOut">
              <a:rPr lang="en-US" smtClean="0"/>
              <a:t>10/28/2016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B513EAA-D5F5-4440-9B46-A3E3CF2AA3BB}" type="slidenum">
              <a:rPr lang="en-US" smtClean="0"/>
              <a:t>‹#›</a:t>
            </a:fld>
            <a:endParaRPr lang="en-US"/>
          </a:p>
        </p:txBody>
      </p:sp>
    </p:spTree>
    <p:extLst>
      <p:ext uri="{BB962C8B-B14F-4D97-AF65-F5344CB8AC3E}">
        <p14:creationId xmlns:p14="http://schemas.microsoft.com/office/powerpoint/2010/main" val="72520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hurchgrowthresearch.org.uk/fresh_expression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freshexpressionsus.org/about/what-is-a-fresh-expression/" TargetMode="External"/><Relationship Id="rId4" Type="http://schemas.openxmlformats.org/officeDocument/2006/relationships/hyperlink" Target="http://churcharmy.org.uk/fxcresearch"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light of decades of decline, several mainline denominations are renewing efforts to start new congregations. The Presbyterian Church (U.S.A.) is among them. At its 2012 General Assembly, leaders encouraged the creation of 1,001 new worshiping communities (NWC) between 2012 and 2022. The goal of this initiative is not necessarily numerical growth, but rather helping the denomination move from an inward focus on worship and membership counts to an outward emphasis on mission and discipleship. </a:t>
            </a:r>
          </a:p>
          <a:p>
            <a:r>
              <a:rPr lang="en-US" sz="1300" dirty="0"/>
              <a:t> </a:t>
            </a:r>
          </a:p>
          <a:p>
            <a:r>
              <a:rPr lang="en-US" sz="1300" dirty="0"/>
              <a:t>This presentation is based on three of the research projects designed to track this initiative: a Presbyterian Panel survey measuring perceived impacts on congregations that partner with a new worshiping community, a survey of NWC leaders, and interviews with NWC leaders conducted at the annual 1001 NWC conference.</a:t>
            </a:r>
          </a:p>
          <a:p>
            <a:endParaRPr lang="en-US" dirty="0"/>
          </a:p>
        </p:txBody>
      </p:sp>
      <p:sp>
        <p:nvSpPr>
          <p:cNvPr id="4" name="Slide Number Placeholder 3"/>
          <p:cNvSpPr>
            <a:spLocks noGrp="1"/>
          </p:cNvSpPr>
          <p:nvPr>
            <p:ph type="sldNum" sz="quarter" idx="10"/>
          </p:nvPr>
        </p:nvSpPr>
        <p:spPr/>
        <p:txBody>
          <a:bodyPr/>
          <a:lstStyle/>
          <a:p>
            <a:fld id="{7B513EAA-D5F5-4440-9B46-A3E3CF2AA3BB}" type="slidenum">
              <a:rPr lang="en-US" smtClean="0"/>
              <a:t>1</a:t>
            </a:fld>
            <a:endParaRPr lang="en-US"/>
          </a:p>
        </p:txBody>
      </p:sp>
    </p:spTree>
    <p:extLst>
      <p:ext uri="{BB962C8B-B14F-4D97-AF65-F5344CB8AC3E}">
        <p14:creationId xmlns:p14="http://schemas.microsoft.com/office/powerpoint/2010/main" val="4182923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population of these worshiping communities is much more diverse than the PC(USA) as a whole. </a:t>
            </a:r>
            <a:r>
              <a:rPr lang="en-US" sz="1300" b="1" i="1" dirty="0"/>
              <a:t>Fifty-three percent of the members in these communities are people of color, compared to only 8% of the PC(USA).</a:t>
            </a:r>
            <a:endParaRPr lang="en-US" sz="1300" dirty="0"/>
          </a:p>
          <a:p>
            <a:endParaRPr lang="en-US" dirty="0"/>
          </a:p>
        </p:txBody>
      </p:sp>
      <p:sp>
        <p:nvSpPr>
          <p:cNvPr id="4" name="Slide Number Placeholder 3"/>
          <p:cNvSpPr>
            <a:spLocks noGrp="1"/>
          </p:cNvSpPr>
          <p:nvPr>
            <p:ph type="sldNum" sz="quarter" idx="10"/>
          </p:nvPr>
        </p:nvSpPr>
        <p:spPr/>
        <p:txBody>
          <a:bodyPr/>
          <a:lstStyle/>
          <a:p>
            <a:fld id="{7B513EAA-D5F5-4440-9B46-A3E3CF2AA3BB}" type="slidenum">
              <a:rPr lang="en-US" smtClean="0"/>
              <a:t>10</a:t>
            </a:fld>
            <a:endParaRPr lang="en-US"/>
          </a:p>
        </p:txBody>
      </p:sp>
    </p:spTree>
    <p:extLst>
      <p:ext uri="{BB962C8B-B14F-4D97-AF65-F5344CB8AC3E}">
        <p14:creationId xmlns:p14="http://schemas.microsoft.com/office/powerpoint/2010/main" val="1062672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This slide shows the percentage of worshiping communities vs PC(USA) congregations that have 80% or more participants in each racial group. Although the overall racial distribution of these communities is more diverse than the PC(USA) as a whole, there is still some racial segregation; 34% of leaders report that their community has </a:t>
            </a:r>
            <a:r>
              <a:rPr lang="en-US" sz="1300" b="1" i="1" dirty="0"/>
              <a:t>no racial diversity </a:t>
            </a:r>
            <a:r>
              <a:rPr lang="en-US" sz="1300" i="1" dirty="0"/>
              <a:t>(i.e., they are comprised entirely of participants from a single race-ethnicity)</a:t>
            </a:r>
            <a:r>
              <a:rPr lang="en-US" sz="1300" dirty="0"/>
              <a:t>.</a:t>
            </a:r>
          </a:p>
          <a:p>
            <a:pPr defTabSz="966612">
              <a:defRPr/>
            </a:pPr>
            <a:endParaRPr lang="en-US" sz="1300" dirty="0"/>
          </a:p>
          <a:p>
            <a:pPr defTabSz="966612">
              <a:defRPr/>
            </a:pPr>
            <a:r>
              <a:rPr lang="en-US" sz="1300" b="1" i="1" dirty="0"/>
              <a:t>Sixty-eight percent of the worshiping communities have more than 20% racial-ethnic participation</a:t>
            </a:r>
            <a:r>
              <a:rPr lang="en-US" sz="1300" dirty="0"/>
              <a:t>. In comparison, only 13% of Presbyterian congregations that reported racial-ethnic data in 2013 had more than 20% racial-ethnic membership. These communities are bringing greater diversity to the Presbyterian Church (U.S.A.).</a:t>
            </a:r>
          </a:p>
          <a:p>
            <a:pPr defTabSz="966612">
              <a:defRPr/>
            </a:pPr>
            <a:endParaRPr lang="en-US" sz="1300" dirty="0"/>
          </a:p>
          <a:p>
            <a:pPr defTabSz="966612">
              <a:defRPr/>
            </a:pPr>
            <a:endParaRPr lang="en-US" dirty="0"/>
          </a:p>
        </p:txBody>
      </p:sp>
      <p:sp>
        <p:nvSpPr>
          <p:cNvPr id="4" name="Slide Number Placeholder 3"/>
          <p:cNvSpPr>
            <a:spLocks noGrp="1"/>
          </p:cNvSpPr>
          <p:nvPr>
            <p:ph type="sldNum" sz="quarter" idx="10"/>
          </p:nvPr>
        </p:nvSpPr>
        <p:spPr/>
        <p:txBody>
          <a:bodyPr/>
          <a:lstStyle/>
          <a:p>
            <a:fld id="{7B513EAA-D5F5-4440-9B46-A3E3CF2AA3BB}" type="slidenum">
              <a:rPr lang="en-US" smtClean="0"/>
              <a:t>11</a:t>
            </a:fld>
            <a:endParaRPr lang="en-US"/>
          </a:p>
        </p:txBody>
      </p:sp>
    </p:spTree>
    <p:extLst>
      <p:ext uri="{BB962C8B-B14F-4D97-AF65-F5344CB8AC3E}">
        <p14:creationId xmlns:p14="http://schemas.microsoft.com/office/powerpoint/2010/main" val="1062672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i="1" dirty="0"/>
              <a:t>The people in these worshiping communities are younger than the typical Presbyterian.</a:t>
            </a:r>
            <a:r>
              <a:rPr lang="en-US" sz="1300" dirty="0"/>
              <a:t> </a:t>
            </a:r>
          </a:p>
          <a:p>
            <a:r>
              <a:rPr lang="en-US" sz="1300" dirty="0"/>
              <a:t> </a:t>
            </a:r>
          </a:p>
          <a:p>
            <a:r>
              <a:rPr lang="en-US" sz="1300" dirty="0"/>
              <a:t>The largest age group for worshiping community participants is 19-39 years old, with 43% of participants falling into this age range. In comparison, the largest age group for the Presbyterian Church (U.S.A.) is over 65 years old, with 32% of members falling within this age range. Half (50%) of the Presbyterian Church (U.S.A.) is over the age of 55, whereas nearly two-thirds (64%) of worshiping community participants are under the age of 40.</a:t>
            </a:r>
          </a:p>
          <a:p>
            <a:endParaRPr lang="en-US" sz="1300" dirty="0"/>
          </a:p>
        </p:txBody>
      </p:sp>
      <p:sp>
        <p:nvSpPr>
          <p:cNvPr id="4" name="Slide Number Placeholder 3"/>
          <p:cNvSpPr>
            <a:spLocks noGrp="1"/>
          </p:cNvSpPr>
          <p:nvPr>
            <p:ph type="sldNum" sz="quarter" idx="10"/>
          </p:nvPr>
        </p:nvSpPr>
        <p:spPr/>
        <p:txBody>
          <a:bodyPr/>
          <a:lstStyle/>
          <a:p>
            <a:fld id="{7B513EAA-D5F5-4440-9B46-A3E3CF2AA3BB}" type="slidenum">
              <a:rPr lang="en-US" smtClean="0"/>
              <a:t>12</a:t>
            </a:fld>
            <a:endParaRPr lang="en-US"/>
          </a:p>
        </p:txBody>
      </p:sp>
    </p:spTree>
    <p:extLst>
      <p:ext uri="{BB962C8B-B14F-4D97-AF65-F5344CB8AC3E}">
        <p14:creationId xmlns:p14="http://schemas.microsoft.com/office/powerpoint/2010/main" val="1062672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Previous church involvement varies widely among participants in these communities; however the most common category is participants who previously participated in a church of another denomination. Twenty-three percent of community participants were already attending a PC(USA) congregation before joining their community. This means that up to </a:t>
            </a:r>
            <a:r>
              <a:rPr lang="en-US" sz="1300" b="1" i="1" dirty="0"/>
              <a:t>seventy-seven percent of new community participants are also new to the denomination. </a:t>
            </a:r>
            <a:r>
              <a:rPr lang="en-US" sz="1300" dirty="0"/>
              <a:t>This indicates that the 1001 New Worshiping Communities movement is potentially bringing more people into the Presbyterian fold, and not just moving members around. </a:t>
            </a:r>
          </a:p>
          <a:p>
            <a:r>
              <a:rPr lang="en-US" sz="1300" dirty="0"/>
              <a:t> </a:t>
            </a:r>
          </a:p>
          <a:p>
            <a:r>
              <a:rPr lang="en-US" sz="1300" dirty="0"/>
              <a:t>In fact, when leaders were asked where they have seen the Holy Spirit at work in their community, many noted their community’s ability to bring the unchurched and de-churched into their community–and that this process sometimes requires healing work, as many de-churched are hurt by past church experiences:</a:t>
            </a:r>
          </a:p>
          <a:p>
            <a:r>
              <a:rPr lang="en-US" sz="1300" dirty="0"/>
              <a:t> </a:t>
            </a:r>
          </a:p>
          <a:p>
            <a:r>
              <a:rPr lang="en-US" sz="1300" i="1" dirty="0"/>
              <a:t>“Many in our community have been quite wounded by their experiences with churches, so one of the biggest things is that the Spirit has brought this group together and many of them (including myself!) are working towards healing those wounds…”</a:t>
            </a:r>
          </a:p>
          <a:p>
            <a:r>
              <a:rPr lang="en-US" sz="1300" i="1" dirty="0"/>
              <a:t> </a:t>
            </a:r>
          </a:p>
          <a:p>
            <a:r>
              <a:rPr lang="en-US" sz="1300" i="1" dirty="0"/>
              <a:t>“People who have completely given up on church and mostly given up on God are discovering a renewed passion for their relationship with God and growing in their faith.”</a:t>
            </a:r>
          </a:p>
          <a:p>
            <a:r>
              <a:rPr lang="en-US" sz="1300" i="1" dirty="0"/>
              <a:t> </a:t>
            </a:r>
          </a:p>
          <a:p>
            <a:r>
              <a:rPr lang="en-US" sz="1300" i="1" dirty="0"/>
              <a:t>“People are getting connected with us and participating in worship and mission after many years of giving up on the church.” </a:t>
            </a:r>
          </a:p>
          <a:p>
            <a:r>
              <a:rPr lang="en-US" sz="1300" i="1" dirty="0"/>
              <a:t> </a:t>
            </a:r>
          </a:p>
          <a:p>
            <a:r>
              <a:rPr lang="en-US" sz="1300" i="1" dirty="0"/>
              <a:t>“I’ve seen people who didn’t want anything to do with ‘God’ spend time talking about God and coming back over and over again to the worshiping community.”</a:t>
            </a:r>
          </a:p>
          <a:p>
            <a:pPr defTabSz="966612">
              <a:defRPr/>
            </a:pPr>
            <a:endParaRPr lang="en-US" dirty="0"/>
          </a:p>
          <a:p>
            <a:endParaRPr lang="en-US" dirty="0">
              <a:effectLst/>
            </a:endParaRPr>
          </a:p>
        </p:txBody>
      </p:sp>
      <p:sp>
        <p:nvSpPr>
          <p:cNvPr id="4" name="Slide Number Placeholder 3"/>
          <p:cNvSpPr>
            <a:spLocks noGrp="1"/>
          </p:cNvSpPr>
          <p:nvPr>
            <p:ph type="sldNum" sz="quarter" idx="10"/>
          </p:nvPr>
        </p:nvSpPr>
        <p:spPr/>
        <p:txBody>
          <a:bodyPr/>
          <a:lstStyle/>
          <a:p>
            <a:fld id="{7B513EAA-D5F5-4440-9B46-A3E3CF2AA3BB}" type="slidenum">
              <a:rPr lang="en-US" smtClean="0"/>
              <a:t>13</a:t>
            </a:fld>
            <a:endParaRPr lang="en-US"/>
          </a:p>
        </p:txBody>
      </p:sp>
    </p:spTree>
    <p:extLst>
      <p:ext uri="{BB962C8B-B14F-4D97-AF65-F5344CB8AC3E}">
        <p14:creationId xmlns:p14="http://schemas.microsoft.com/office/powerpoint/2010/main" val="4285563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We found that these communities share four key characteristics:</a:t>
            </a:r>
            <a:r>
              <a:rPr lang="en-US" sz="1300" baseline="0" dirty="0"/>
              <a:t> emergent, missional, contextual, incarnational. An</a:t>
            </a:r>
            <a:r>
              <a:rPr lang="en-US" dirty="0"/>
              <a:t>d then we’ve also learned that new</a:t>
            </a:r>
            <a:r>
              <a:rPr lang="en-US" baseline="0" dirty="0"/>
              <a:t> worshiping communities look different than your typical Presbyterian congregation. But this movement is not unique to PC(USA); it is, in fact, part of a broader set of emerging church movements in the U.S. and around the world.…</a:t>
            </a:r>
            <a:endParaRPr lang="en-US" dirty="0"/>
          </a:p>
        </p:txBody>
      </p:sp>
      <p:sp>
        <p:nvSpPr>
          <p:cNvPr id="4" name="Slide Number Placeholder 3"/>
          <p:cNvSpPr>
            <a:spLocks noGrp="1"/>
          </p:cNvSpPr>
          <p:nvPr>
            <p:ph type="sldNum" sz="quarter" idx="10"/>
          </p:nvPr>
        </p:nvSpPr>
        <p:spPr/>
        <p:txBody>
          <a:bodyPr/>
          <a:lstStyle/>
          <a:p>
            <a:fld id="{7B513EAA-D5F5-4440-9B46-A3E3CF2AA3BB}" type="slidenum">
              <a:rPr lang="en-US" smtClean="0"/>
              <a:t>2</a:t>
            </a:fld>
            <a:endParaRPr lang="en-US"/>
          </a:p>
        </p:txBody>
      </p:sp>
    </p:spTree>
    <p:extLst>
      <p:ext uri="{BB962C8B-B14F-4D97-AF65-F5344CB8AC3E}">
        <p14:creationId xmlns:p14="http://schemas.microsoft.com/office/powerpoint/2010/main" val="273896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dirty="0"/>
              <a:t>Fresh expressions is an Anglican movement started in the U.K. Although it began on its own, the movement was formalized in 2005 by the Church of England and the Methodist Church.  It’s all about ways of doing church for people who don’t go to church. (</a:t>
            </a:r>
            <a:r>
              <a:rPr lang="en-US" sz="1300" u="sng" dirty="0">
                <a:hlinkClick r:id="rId3"/>
              </a:rPr>
              <a:t>http://www.churchgrowthresearch.org.uk/fresh_expressions</a:t>
            </a:r>
            <a:r>
              <a:rPr lang="en-US" sz="1300" dirty="0"/>
              <a:t> ; </a:t>
            </a:r>
            <a:r>
              <a:rPr lang="en-US" sz="1300" u="sng" dirty="0">
                <a:hlinkClick r:id="rId4"/>
              </a:rPr>
              <a:t>http://churcharmy.org.uk/fxcresearch</a:t>
            </a:r>
            <a:r>
              <a:rPr lang="en-US" sz="1300" dirty="0"/>
              <a:t> )</a:t>
            </a:r>
          </a:p>
          <a:p>
            <a:pPr lvl="0"/>
            <a:endParaRPr lang="en-US" sz="1300" dirty="0"/>
          </a:p>
          <a:p>
            <a:pPr lvl="0"/>
            <a:r>
              <a:rPr lang="en-US" sz="1300" dirty="0"/>
              <a:t>In their own words, “A Fresh Expression is a form of church for our changing culture, established primarily for the benefit of those who are not yet part of any church.” </a:t>
            </a:r>
            <a:r>
              <a:rPr lang="en-US" sz="1300" u="sng" dirty="0">
                <a:hlinkClick r:id="rId5"/>
              </a:rPr>
              <a:t>http://freshexpressionsus.org/about/what-is-a-fresh-expression/</a:t>
            </a:r>
            <a:r>
              <a:rPr lang="en-US" sz="1300" dirty="0"/>
              <a:t> </a:t>
            </a:r>
          </a:p>
          <a:p>
            <a:pPr lvl="0"/>
            <a:endParaRPr lang="en-US" sz="1300" dirty="0"/>
          </a:p>
          <a:p>
            <a:pPr lvl="0"/>
            <a:r>
              <a:rPr lang="en-US" sz="1300" dirty="0"/>
              <a:t>While each fresh expression is unique, there are some guiding principles that tie them all together. Fresh expressions are:</a:t>
            </a:r>
          </a:p>
          <a:p>
            <a:pPr marL="181240" indent="-181240" fontAlgn="base">
              <a:buFont typeface="Arial" panose="020B0604020202020204" pitchFamily="34" charset="0"/>
              <a:buChar char="•"/>
            </a:pPr>
            <a:r>
              <a:rPr lang="en-US" sz="1300" i="1" dirty="0"/>
              <a:t>missional</a:t>
            </a:r>
            <a:r>
              <a:rPr lang="en-US" sz="1300" dirty="0"/>
              <a:t> – serving those not currently served by any church;</a:t>
            </a:r>
          </a:p>
          <a:p>
            <a:pPr marL="181240" indent="-181240" fontAlgn="base">
              <a:buFont typeface="Arial" panose="020B0604020202020204" pitchFamily="34" charset="0"/>
              <a:buChar char="•"/>
            </a:pPr>
            <a:r>
              <a:rPr lang="en-US" sz="1300" i="1" dirty="0"/>
              <a:t>Incarnational/contextual</a:t>
            </a:r>
            <a:r>
              <a:rPr lang="en-US" sz="1300" dirty="0"/>
              <a:t> – listening to people and entering their culture;</a:t>
            </a:r>
          </a:p>
          <a:p>
            <a:pPr marL="181240" indent="-181240" fontAlgn="base">
              <a:buFont typeface="Arial" panose="020B0604020202020204" pitchFamily="34" charset="0"/>
              <a:buChar char="•"/>
            </a:pPr>
            <a:r>
              <a:rPr lang="en-US" sz="1300" i="1" dirty="0" err="1"/>
              <a:t>Discipling</a:t>
            </a:r>
            <a:r>
              <a:rPr lang="en-US" sz="1300" i="1" dirty="0"/>
              <a:t>/educational</a:t>
            </a:r>
            <a:r>
              <a:rPr lang="en-US" sz="1300" dirty="0"/>
              <a:t> – helping people enter more fully into the life of Christ;</a:t>
            </a:r>
          </a:p>
          <a:p>
            <a:pPr marL="181240" indent="-181240" fontAlgn="base">
              <a:buFont typeface="Arial" panose="020B0604020202020204" pitchFamily="34" charset="0"/>
              <a:buChar char="•"/>
            </a:pPr>
            <a:r>
              <a:rPr lang="en-US" sz="1300" i="1" dirty="0"/>
              <a:t>Ecclesial/formational</a:t>
            </a:r>
            <a:r>
              <a:rPr lang="en-US" sz="1300" dirty="0"/>
              <a:t> – forming church.</a:t>
            </a:r>
          </a:p>
          <a:p>
            <a:pPr lvl="0"/>
            <a:endParaRPr lang="en-US" sz="1300" dirty="0"/>
          </a:p>
          <a:p>
            <a:pPr lvl="0"/>
            <a:r>
              <a:rPr lang="en-US" dirty="0"/>
              <a:t>Similar to this is the Emerging Church Movement.</a:t>
            </a:r>
            <a:r>
              <a:rPr lang="en-US" baseline="0" dirty="0"/>
              <a:t> This is </a:t>
            </a:r>
            <a:r>
              <a:rPr lang="en-US" dirty="0"/>
              <a:t>a postmodern movement within American Christianity, which began in the late 90s and seeks to:</a:t>
            </a:r>
          </a:p>
          <a:p>
            <a:pPr marL="181240" indent="-181240">
              <a:buFont typeface="Arial" panose="020B0604020202020204" pitchFamily="34" charset="0"/>
              <a:buChar char="•"/>
            </a:pPr>
            <a:r>
              <a:rPr lang="en-US" dirty="0"/>
              <a:t>overturn what movement members see as conventional and destructive interpretations of the Gospel</a:t>
            </a:r>
          </a:p>
          <a:p>
            <a:pPr marL="181240" indent="-181240">
              <a:buFont typeface="Arial" panose="020B0604020202020204" pitchFamily="34" charset="0"/>
              <a:buChar char="•"/>
            </a:pPr>
            <a:r>
              <a:rPr lang="en-US" dirty="0"/>
              <a:t>transform religious institutions so they are less hierarchical</a:t>
            </a:r>
          </a:p>
          <a:p>
            <a:pPr marL="181240" indent="-181240">
              <a:buFont typeface="Arial" panose="020B0604020202020204" pitchFamily="34" charset="0"/>
              <a:buChar char="•"/>
            </a:pPr>
            <a:r>
              <a:rPr lang="en-US" dirty="0"/>
              <a:t>Take Christianity outside the walls of church buildings to serve those</a:t>
            </a:r>
            <a:r>
              <a:rPr lang="en-US" baseline="0" dirty="0"/>
              <a:t> outside church</a:t>
            </a:r>
          </a:p>
          <a:p>
            <a:r>
              <a:rPr lang="en-US" sz="1300" dirty="0"/>
              <a:t>( http://collegevilleinstitute.org/wp-content/uploads/2013/12/Bearings5forWEB.pdf )  </a:t>
            </a:r>
          </a:p>
          <a:p>
            <a:pPr lvl="0"/>
            <a:endParaRPr lang="en-US" sz="1300" dirty="0"/>
          </a:p>
        </p:txBody>
      </p:sp>
      <p:sp>
        <p:nvSpPr>
          <p:cNvPr id="4" name="Slide Number Placeholder 3"/>
          <p:cNvSpPr>
            <a:spLocks noGrp="1"/>
          </p:cNvSpPr>
          <p:nvPr>
            <p:ph type="sldNum" sz="quarter" idx="10"/>
          </p:nvPr>
        </p:nvSpPr>
        <p:spPr/>
        <p:txBody>
          <a:bodyPr/>
          <a:lstStyle/>
          <a:p>
            <a:fld id="{7B513EAA-D5F5-4440-9B46-A3E3CF2AA3BB}" type="slidenum">
              <a:rPr lang="en-US" smtClean="0"/>
              <a:t>3</a:t>
            </a:fld>
            <a:endParaRPr lang="en-US"/>
          </a:p>
        </p:txBody>
      </p:sp>
    </p:spTree>
    <p:extLst>
      <p:ext uri="{BB962C8B-B14F-4D97-AF65-F5344CB8AC3E}">
        <p14:creationId xmlns:p14="http://schemas.microsoft.com/office/powerpoint/2010/main" val="414630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300" dirty="0"/>
              <a:t>Similar to this is the 1001 new worshiping communities movement happening in the Presbyterian Church (U.S.A.). </a:t>
            </a:r>
          </a:p>
          <a:p>
            <a:pPr fontAlgn="base"/>
            <a:r>
              <a:rPr lang="en-US" sz="1300" dirty="0"/>
              <a:t> </a:t>
            </a:r>
          </a:p>
          <a:p>
            <a:pPr fontAlgn="base"/>
            <a:r>
              <a:rPr lang="en-US" sz="1300" dirty="0"/>
              <a:t>In June 2012, the 220th General Assembly declared a commitment to a </a:t>
            </a:r>
            <a:r>
              <a:rPr lang="en-US" sz="1300" dirty="0" err="1"/>
              <a:t>churchwide</a:t>
            </a:r>
            <a:r>
              <a:rPr lang="en-US" sz="1300" dirty="0"/>
              <a:t> movement that results in the creation of 1,001 worshiping communities over the next 10 years. At a grassroots level, over 300 diverse new worshiping communities have already formed across the nation. </a:t>
            </a:r>
          </a:p>
          <a:p>
            <a:pPr fontAlgn="base"/>
            <a:endParaRPr lang="en-US" sz="1300" b="1" dirty="0"/>
          </a:p>
          <a:p>
            <a:pPr fontAlgn="base"/>
            <a:r>
              <a:rPr lang="en-US" sz="1300" b="1" dirty="0"/>
              <a:t>http://www.onethousandone.org/#!about-1001/c19jr </a:t>
            </a:r>
          </a:p>
          <a:p>
            <a:endParaRPr lang="en-US" sz="1300" dirty="0"/>
          </a:p>
          <a:p>
            <a:r>
              <a:rPr lang="en-US" sz="1300" dirty="0"/>
              <a:t>http://www.onethousandone.org/#!define-new-worship-comm/c235g </a:t>
            </a:r>
          </a:p>
          <a:p>
            <a:endParaRPr lang="en-US" sz="1300" dirty="0"/>
          </a:p>
        </p:txBody>
      </p:sp>
      <p:sp>
        <p:nvSpPr>
          <p:cNvPr id="4" name="Slide Number Placeholder 3"/>
          <p:cNvSpPr>
            <a:spLocks noGrp="1"/>
          </p:cNvSpPr>
          <p:nvPr>
            <p:ph type="sldNum" sz="quarter" idx="10"/>
          </p:nvPr>
        </p:nvSpPr>
        <p:spPr/>
        <p:txBody>
          <a:bodyPr/>
          <a:lstStyle/>
          <a:p>
            <a:fld id="{7B513EAA-D5F5-4440-9B46-A3E3CF2AA3BB}" type="slidenum">
              <a:rPr lang="en-US" smtClean="0"/>
              <a:t>4</a:t>
            </a:fld>
            <a:endParaRPr lang="en-US"/>
          </a:p>
        </p:txBody>
      </p:sp>
    </p:spTree>
    <p:extLst>
      <p:ext uri="{BB962C8B-B14F-4D97-AF65-F5344CB8AC3E}">
        <p14:creationId xmlns:p14="http://schemas.microsoft.com/office/powerpoint/2010/main" val="214412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worshiping communities are, by definition, emergent. This</a:t>
            </a:r>
            <a:r>
              <a:rPr lang="en-US" baseline="0" dirty="0"/>
              <a:t> is a grassroots movement within PC(USA) in which we facilitate the creation of communities. These are not church plants, and they are not controlled as such. In addition, our research shows that these communities share three key features: they are missional, contextual, and incarnational. In this way, they are very similar to the Fresh Expressions and Emergent Church movements. </a:t>
            </a:r>
          </a:p>
          <a:p>
            <a:endParaRPr lang="en-US" baseline="0" dirty="0"/>
          </a:p>
          <a:p>
            <a:r>
              <a:rPr lang="en-US" baseline="0" dirty="0"/>
              <a:t>Emergent – “in the process of becoming.” We can apply this to the community itself, but we can also apply it to the target market of worshiping communities – those “</a:t>
            </a:r>
            <a:r>
              <a:rPr lang="en-US" baseline="0" dirty="0" err="1"/>
              <a:t>nones</a:t>
            </a:r>
            <a:r>
              <a:rPr lang="en-US" baseline="0" dirty="0"/>
              <a:t>” and “</a:t>
            </a:r>
            <a:r>
              <a:rPr lang="en-US" baseline="0" dirty="0" err="1"/>
              <a:t>dones</a:t>
            </a:r>
            <a:r>
              <a:rPr lang="en-US" baseline="0" dirty="0"/>
              <a:t>”, that they hope to reach and put on the “process of becoming” Christian (though some research on “</a:t>
            </a:r>
            <a:r>
              <a:rPr lang="en-US" baseline="0" dirty="0" err="1"/>
              <a:t>dones</a:t>
            </a:r>
            <a:r>
              <a:rPr lang="en-US" baseline="0" dirty="0"/>
              <a:t>” in particular, indicates many still identify as Christian, just are “done” with institutional religion.</a:t>
            </a:r>
          </a:p>
          <a:p>
            <a:endParaRPr lang="en-US" baseline="0" dirty="0"/>
          </a:p>
          <a:p>
            <a:r>
              <a:rPr lang="en-US" baseline="0" dirty="0"/>
              <a:t>Missional – What is “missional”? Is it about evangelizing or serving? What about “friendship evangelism” and “service evangelism”?</a:t>
            </a:r>
          </a:p>
          <a:p>
            <a:endParaRPr lang="en-US" baseline="0" dirty="0"/>
          </a:p>
          <a:p>
            <a:r>
              <a:rPr lang="en-US" baseline="0" dirty="0"/>
              <a:t>Contextual – meeting people where they are, and taking their culture into account. This creates a great diversity both within and between worshiping communities.</a:t>
            </a:r>
          </a:p>
          <a:p>
            <a:endParaRPr lang="en-US" baseline="0" dirty="0"/>
          </a:p>
          <a:p>
            <a:r>
              <a:rPr lang="en-US" baseline="0" dirty="0"/>
              <a:t>Incarnational – being the “hands and feet of Christ”</a:t>
            </a:r>
          </a:p>
          <a:p>
            <a:endParaRPr lang="en-US" baseline="0" dirty="0"/>
          </a:p>
          <a:p>
            <a:pPr defTabSz="966612">
              <a:defRPr/>
            </a:pPr>
            <a:r>
              <a:rPr lang="en-US" sz="1300" i="1" dirty="0"/>
              <a:t>Hope Presbyterian Church at Lake Nona</a:t>
            </a:r>
            <a:r>
              <a:rPr lang="en-US" sz="1300" dirty="0"/>
              <a:t> reflects this well in their stated priorities: “God before all, Kingdom before congregation, people before property, love before doctrinal precision.” In this statement, Hope Nona has eloquently summed up what seem to be the main priorities of so many other new worshiping communities at the conference we attended – an outward focus on mission and relationship-building out in the community rather than emphasizing worshiping and strengthening the church itself. </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B513EAA-D5F5-4440-9B46-A3E3CF2AA3BB}" type="slidenum">
              <a:rPr lang="en-US" smtClean="0"/>
              <a:t>5</a:t>
            </a:fld>
            <a:endParaRPr lang="en-US"/>
          </a:p>
        </p:txBody>
      </p:sp>
    </p:spTree>
    <p:extLst>
      <p:ext uri="{BB962C8B-B14F-4D97-AF65-F5344CB8AC3E}">
        <p14:creationId xmlns:p14="http://schemas.microsoft.com/office/powerpoint/2010/main" val="106916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Journey is a worshiping community for college students that offers Presbyterians, non-Presbyterians, the spiritually curious, skeptics, and even Red Sox fans to grow spiritually while at college. We are open-minded, passionate, and committed to advancing the Gospel and glorifying God in our daily lives. Supported by a network of partner churches, a strong student leadership team creates regular opportunities to experience authentic Biblical community and participation in the </a:t>
            </a:r>
            <a:r>
              <a:rPr lang="en-US" sz="1300" dirty="0" err="1"/>
              <a:t>Missio</a:t>
            </a:r>
            <a:r>
              <a:rPr lang="en-US" sz="1300" dirty="0"/>
              <a:t> Dei (“Mission of God”).”</a:t>
            </a:r>
          </a:p>
          <a:p>
            <a:endParaRPr lang="en-US" sz="1300" dirty="0"/>
          </a:p>
          <a:p>
            <a:r>
              <a:rPr lang="en-US" dirty="0"/>
              <a:t>Their vision</a:t>
            </a:r>
            <a:r>
              <a:rPr lang="en-US" baseline="0" dirty="0"/>
              <a:t> statement: </a:t>
            </a:r>
            <a:r>
              <a:rPr lang="en-US" i="1" dirty="0"/>
              <a:t>Question. Explore. Transform.</a:t>
            </a:r>
          </a:p>
          <a:p>
            <a:endParaRPr lang="en-US" dirty="0"/>
          </a:p>
          <a:p>
            <a:r>
              <a:rPr lang="en-US" dirty="0"/>
              <a:t>They are an inclusive community on a spiritual journey that:</a:t>
            </a:r>
          </a:p>
          <a:p>
            <a:pPr marL="181240" indent="-181240">
              <a:buFont typeface="Arial" panose="020B0604020202020204" pitchFamily="34" charset="0"/>
              <a:buChar char="•"/>
            </a:pPr>
            <a:r>
              <a:rPr lang="en-US" dirty="0"/>
              <a:t>Asks questions about the beliefs and practices of ourselves, others, and the culture in a safe environment.</a:t>
            </a:r>
          </a:p>
          <a:p>
            <a:pPr marL="181240" indent="-181240">
              <a:buFont typeface="Arial" panose="020B0604020202020204" pitchFamily="34" charset="0"/>
              <a:buChar char="•"/>
            </a:pPr>
            <a:r>
              <a:rPr lang="en-US" dirty="0"/>
              <a:t>Explores what it means to follow Jesus and his teachings in this generation.</a:t>
            </a:r>
          </a:p>
          <a:p>
            <a:pPr marL="181240" indent="-181240">
              <a:buFont typeface="Arial" panose="020B0604020202020204" pitchFamily="34" charset="0"/>
              <a:buChar char="•"/>
            </a:pPr>
            <a:r>
              <a:rPr lang="en-US" dirty="0"/>
              <a:t>Is transformed by God as we participate in the mission of God to transform the world around us.</a:t>
            </a:r>
          </a:p>
          <a:p>
            <a:pPr marL="181240" indent="-181240">
              <a:buFont typeface="Arial" panose="020B0604020202020204" pitchFamily="34" charset="0"/>
              <a:buChar char="•"/>
            </a:pPr>
            <a:endParaRPr lang="en-US" dirty="0"/>
          </a:p>
          <a:p>
            <a:r>
              <a:rPr lang="en-US" dirty="0"/>
              <a:t>http://www.charlestonjourney.org/ (includes video)</a:t>
            </a:r>
          </a:p>
        </p:txBody>
      </p:sp>
      <p:sp>
        <p:nvSpPr>
          <p:cNvPr id="4" name="Slide Number Placeholder 3"/>
          <p:cNvSpPr>
            <a:spLocks noGrp="1"/>
          </p:cNvSpPr>
          <p:nvPr>
            <p:ph type="sldNum" sz="quarter" idx="10"/>
          </p:nvPr>
        </p:nvSpPr>
        <p:spPr/>
        <p:txBody>
          <a:bodyPr/>
          <a:lstStyle/>
          <a:p>
            <a:fld id="{7B513EAA-D5F5-4440-9B46-A3E3CF2AA3BB}" type="slidenum">
              <a:rPr lang="en-US" smtClean="0"/>
              <a:t>6</a:t>
            </a:fld>
            <a:endParaRPr lang="en-US"/>
          </a:p>
        </p:txBody>
      </p:sp>
    </p:spTree>
    <p:extLst>
      <p:ext uri="{BB962C8B-B14F-4D97-AF65-F5344CB8AC3E}">
        <p14:creationId xmlns:p14="http://schemas.microsoft.com/office/powerpoint/2010/main" val="1062672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people we spoke with at the 1001 conference primarily emphasize service and mission as their way to honor God by being God’s “hands and feet.” And, through modeling this behavior publicly and around non-Christians, they hope to bring more people to God in a subtle, less “fire and brimstone” manner. The idea is to “show the Gospel” rather than to “tell about it.”  This reflects what we found in the 2014 survey of worshiping community leaders, where we found that building relationships was a top priority among worshiping communities, and many emphasize mission as </a:t>
            </a:r>
            <a:r>
              <a:rPr lang="en-US" sz="1300" i="1" dirty="0"/>
              <a:t>their</a:t>
            </a:r>
            <a:r>
              <a:rPr lang="en-US" sz="1300" dirty="0"/>
              <a:t> mission.</a:t>
            </a:r>
          </a:p>
          <a:p>
            <a:r>
              <a:rPr lang="en-US" sz="1300" dirty="0"/>
              <a:t> </a:t>
            </a:r>
          </a:p>
          <a:p>
            <a:r>
              <a:rPr lang="en-US" sz="1300" dirty="0"/>
              <a:t>They also mention the importance of going out into the community and working side-by-side with non-Christians as well as other Christians. In this strategy, leaders often (but not always) emphasize the importance of </a:t>
            </a:r>
            <a:r>
              <a:rPr lang="en-US" sz="1300" i="1" dirty="0"/>
              <a:t>not</a:t>
            </a:r>
            <a:r>
              <a:rPr lang="en-US" sz="1300" dirty="0"/>
              <a:t> engaging in God-talk while doing service activities. </a:t>
            </a:r>
          </a:p>
          <a:p>
            <a:endParaRPr lang="en-US" sz="1300" dirty="0"/>
          </a:p>
          <a:p>
            <a:r>
              <a:rPr lang="en-US" sz="1300" dirty="0"/>
              <a:t>Service evangelism is not always separate from God-talk and traditional worship. </a:t>
            </a:r>
            <a:endParaRPr lang="en-US" dirty="0"/>
          </a:p>
        </p:txBody>
      </p:sp>
      <p:sp>
        <p:nvSpPr>
          <p:cNvPr id="4" name="Slide Number Placeholder 3"/>
          <p:cNvSpPr>
            <a:spLocks noGrp="1"/>
          </p:cNvSpPr>
          <p:nvPr>
            <p:ph type="sldNum" sz="quarter" idx="10"/>
          </p:nvPr>
        </p:nvSpPr>
        <p:spPr/>
        <p:txBody>
          <a:bodyPr/>
          <a:lstStyle/>
          <a:p>
            <a:fld id="{7B513EAA-D5F5-4440-9B46-A3E3CF2AA3BB}" type="slidenum">
              <a:rPr lang="en-US" smtClean="0"/>
              <a:t>7</a:t>
            </a:fld>
            <a:endParaRPr lang="en-US"/>
          </a:p>
        </p:txBody>
      </p:sp>
    </p:spTree>
    <p:extLst>
      <p:ext uri="{BB962C8B-B14F-4D97-AF65-F5344CB8AC3E}">
        <p14:creationId xmlns:p14="http://schemas.microsoft.com/office/powerpoint/2010/main" val="4184259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 do bluegrass, </a:t>
            </a:r>
            <a:r>
              <a:rPr lang="en-US" sz="1300" b="1" dirty="0" err="1"/>
              <a:t>rockingchairs</a:t>
            </a:r>
            <a:r>
              <a:rPr lang="en-US" sz="1300" b="1" dirty="0"/>
              <a:t>, supper and square dancing have in common?</a:t>
            </a:r>
          </a:p>
          <a:p>
            <a:endParaRPr lang="en-US" sz="1300" b="1" dirty="0"/>
          </a:p>
          <a:p>
            <a:r>
              <a:rPr lang="en-US" sz="1300" dirty="0"/>
              <a:t>If you said they’re all part of an awesome night, you’re right. But did you ever think they could be part of church?</a:t>
            </a:r>
          </a:p>
          <a:p>
            <a:endParaRPr lang="en-US" sz="1300" dirty="0"/>
          </a:p>
          <a:p>
            <a:r>
              <a:rPr lang="en-US" sz="1300" dirty="0"/>
              <a:t>Wild Goose Christian Community is a nontraditional worshipping community in Appalachia.</a:t>
            </a:r>
          </a:p>
          <a:p>
            <a:endParaRPr lang="en-US" sz="1300" dirty="0"/>
          </a:p>
          <a:p>
            <a:r>
              <a:rPr lang="en-US" sz="1300" dirty="0"/>
              <a:t>Pews have been replaced with rockers, organs with banjos, and goblets with Mason jars. Additionally, Wild Goose has moved away from traditional, preacher-based worship into incorporating the congregated group; discussions occur instead of sermons. Through these means, Wild Goose creates a vivid and extremely unique Appalachian experience for participants in the Uprisings.</a:t>
            </a:r>
          </a:p>
          <a:p>
            <a:endParaRPr lang="en-US" dirty="0">
              <a:effectLst/>
            </a:endParaRPr>
          </a:p>
          <a:p>
            <a:r>
              <a:rPr lang="en-US" dirty="0">
                <a:effectLst/>
              </a:rPr>
              <a:t>Wild Goose seeks to reach out to folks who have been embittered by traditional churches as well as those seeking additional and alternative worship services.</a:t>
            </a:r>
          </a:p>
          <a:p>
            <a:endParaRPr lang="en-US" dirty="0">
              <a:effectLst/>
            </a:endParaRPr>
          </a:p>
          <a:p>
            <a:r>
              <a:rPr lang="en-US" dirty="0">
                <a:effectLst/>
              </a:rPr>
              <a:t>http://wildgoosecc.com/ </a:t>
            </a:r>
          </a:p>
          <a:p>
            <a:endParaRPr lang="en-US" dirty="0">
              <a:effectLst/>
            </a:endParaRPr>
          </a:p>
          <a:p>
            <a:r>
              <a:rPr lang="en-US" dirty="0">
                <a:effectLst/>
              </a:rPr>
              <a:t>https://www.youtube.com/watch?v=yNEcz2fFGGg </a:t>
            </a:r>
          </a:p>
        </p:txBody>
      </p:sp>
      <p:sp>
        <p:nvSpPr>
          <p:cNvPr id="4" name="Slide Number Placeholder 3"/>
          <p:cNvSpPr>
            <a:spLocks noGrp="1"/>
          </p:cNvSpPr>
          <p:nvPr>
            <p:ph type="sldNum" sz="quarter" idx="10"/>
          </p:nvPr>
        </p:nvSpPr>
        <p:spPr/>
        <p:txBody>
          <a:bodyPr/>
          <a:lstStyle/>
          <a:p>
            <a:fld id="{7B513EAA-D5F5-4440-9B46-A3E3CF2AA3BB}" type="slidenum">
              <a:rPr lang="en-US" smtClean="0"/>
              <a:t>8</a:t>
            </a:fld>
            <a:endParaRPr lang="en-US"/>
          </a:p>
        </p:txBody>
      </p:sp>
    </p:spTree>
    <p:extLst>
      <p:ext uri="{BB962C8B-B14F-4D97-AF65-F5344CB8AC3E}">
        <p14:creationId xmlns:p14="http://schemas.microsoft.com/office/powerpoint/2010/main" val="428556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Reaching out to the “</a:t>
            </a:r>
            <a:r>
              <a:rPr lang="en-US" sz="1300" dirty="0" err="1"/>
              <a:t>dones</a:t>
            </a:r>
            <a:r>
              <a:rPr lang="en-US" sz="1300" dirty="0"/>
              <a:t>” (i.e. “</a:t>
            </a:r>
            <a:r>
              <a:rPr lang="en-US" sz="1300" dirty="0" err="1"/>
              <a:t>dechurched</a:t>
            </a:r>
            <a:r>
              <a:rPr lang="en-US" sz="1300" dirty="0"/>
              <a:t>”) is a common goal among many worshiping community leaders, and the strategies for reaching this group often involve long-term planning. One example of this process is in Tamara John’s RV ministry </a:t>
            </a:r>
            <a:r>
              <a:rPr lang="en-US" sz="1300" i="1" dirty="0"/>
              <a:t>Hope for Life Chapel. </a:t>
            </a:r>
            <a:r>
              <a:rPr lang="en-US" sz="1300" dirty="0"/>
              <a:t>Tamara</a:t>
            </a:r>
            <a:r>
              <a:rPr lang="en-US" sz="1300" i="1" dirty="0"/>
              <a:t> </a:t>
            </a:r>
            <a:r>
              <a:rPr lang="en-US" sz="1300" dirty="0"/>
              <a:t>has found success through a blend of testimonial and interpersonal evangelism. Like </a:t>
            </a:r>
            <a:r>
              <a:rPr lang="en-US" sz="1300" i="1" dirty="0"/>
              <a:t>The Fellowship Place, </a:t>
            </a:r>
            <a:r>
              <a:rPr lang="en-US" sz="1300" dirty="0"/>
              <a:t>Tamara does not shy away from the term “evangelism,” and describes herself as an evangelist for the PC(USA). Tamara’s evangelism involves reaching out to others and building trust by first sharing her own story, and through this testimony showing how God’s love can transform and heal. It is only once the walls people build around themselves are down, that community can begin to build.</a:t>
            </a:r>
          </a:p>
          <a:p>
            <a:endParaRPr lang="en-US" sz="1300" dirty="0"/>
          </a:p>
          <a:p>
            <a:r>
              <a:rPr lang="en-US" sz="1300" dirty="0"/>
              <a:t>Hope for Life Chapel RV Ministry reaches out to the desperate, unloved, </a:t>
            </a:r>
            <a:r>
              <a:rPr lang="en-US" sz="1300" dirty="0" err="1"/>
              <a:t>dechurched</a:t>
            </a:r>
            <a:r>
              <a:rPr lang="en-US" sz="1300" dirty="0"/>
              <a:t> and unchurched people at an RV Park. Some have lost their homes, are going through a divorce, are sick and need to be near a hospital or are, because of their choices or other people's choices, in an upside-down emotional situation. Rev. Tamara John lives in a fifth-wheel RV custom made with a 12X10 chapel in the back part. She has group gatherings, does pastoral counseling, and prays with people. She helps find resources needed, but also is a caring presence through listening, encouraging, and sharing God's love and peace that surpasses all understanding.</a:t>
            </a:r>
          </a:p>
          <a:p>
            <a:endParaRPr lang="en-US" sz="1300" dirty="0"/>
          </a:p>
          <a:p>
            <a:r>
              <a:rPr lang="en-US" dirty="0"/>
              <a:t>https://www.youtube.com/watch?v=d8GsbvcZpMw </a:t>
            </a:r>
          </a:p>
        </p:txBody>
      </p:sp>
      <p:sp>
        <p:nvSpPr>
          <p:cNvPr id="4" name="Slide Number Placeholder 3"/>
          <p:cNvSpPr>
            <a:spLocks noGrp="1"/>
          </p:cNvSpPr>
          <p:nvPr>
            <p:ph type="sldNum" sz="quarter" idx="10"/>
          </p:nvPr>
        </p:nvSpPr>
        <p:spPr/>
        <p:txBody>
          <a:bodyPr/>
          <a:lstStyle/>
          <a:p>
            <a:fld id="{7B513EAA-D5F5-4440-9B46-A3E3CF2AA3BB}" type="slidenum">
              <a:rPr lang="en-US" smtClean="0"/>
              <a:t>9</a:t>
            </a:fld>
            <a:endParaRPr lang="en-US"/>
          </a:p>
        </p:txBody>
      </p:sp>
    </p:spTree>
    <p:extLst>
      <p:ext uri="{BB962C8B-B14F-4D97-AF65-F5344CB8AC3E}">
        <p14:creationId xmlns:p14="http://schemas.microsoft.com/office/powerpoint/2010/main" val="2425247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D12035-6C5C-431D-A588-4D595CFF5120}"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8D96E-F161-4055-B422-99DD6CEAF5A1}" type="slidenum">
              <a:rPr lang="en-US" smtClean="0"/>
              <a:t>‹#›</a:t>
            </a:fld>
            <a:endParaRPr lang="en-US"/>
          </a:p>
        </p:txBody>
      </p:sp>
    </p:spTree>
    <p:extLst>
      <p:ext uri="{BB962C8B-B14F-4D97-AF65-F5344CB8AC3E}">
        <p14:creationId xmlns:p14="http://schemas.microsoft.com/office/powerpoint/2010/main" val="252441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12035-6C5C-431D-A588-4D595CFF5120}"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8D96E-F161-4055-B422-99DD6CEAF5A1}" type="slidenum">
              <a:rPr lang="en-US" smtClean="0"/>
              <a:t>‹#›</a:t>
            </a:fld>
            <a:endParaRPr lang="en-US"/>
          </a:p>
        </p:txBody>
      </p:sp>
    </p:spTree>
    <p:extLst>
      <p:ext uri="{BB962C8B-B14F-4D97-AF65-F5344CB8AC3E}">
        <p14:creationId xmlns:p14="http://schemas.microsoft.com/office/powerpoint/2010/main" val="232632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12035-6C5C-431D-A588-4D595CFF5120}"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8D96E-F161-4055-B422-99DD6CEAF5A1}" type="slidenum">
              <a:rPr lang="en-US" smtClean="0"/>
              <a:t>‹#›</a:t>
            </a:fld>
            <a:endParaRPr lang="en-US"/>
          </a:p>
        </p:txBody>
      </p:sp>
    </p:spTree>
    <p:extLst>
      <p:ext uri="{BB962C8B-B14F-4D97-AF65-F5344CB8AC3E}">
        <p14:creationId xmlns:p14="http://schemas.microsoft.com/office/powerpoint/2010/main" val="42801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12035-6C5C-431D-A588-4D595CFF5120}"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8D96E-F161-4055-B422-99DD6CEAF5A1}" type="slidenum">
              <a:rPr lang="en-US" smtClean="0"/>
              <a:t>‹#›</a:t>
            </a:fld>
            <a:endParaRPr lang="en-US"/>
          </a:p>
        </p:txBody>
      </p:sp>
    </p:spTree>
    <p:extLst>
      <p:ext uri="{BB962C8B-B14F-4D97-AF65-F5344CB8AC3E}">
        <p14:creationId xmlns:p14="http://schemas.microsoft.com/office/powerpoint/2010/main" val="82049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D12035-6C5C-431D-A588-4D595CFF5120}"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8D96E-F161-4055-B422-99DD6CEAF5A1}" type="slidenum">
              <a:rPr lang="en-US" smtClean="0"/>
              <a:t>‹#›</a:t>
            </a:fld>
            <a:endParaRPr lang="en-US"/>
          </a:p>
        </p:txBody>
      </p:sp>
    </p:spTree>
    <p:extLst>
      <p:ext uri="{BB962C8B-B14F-4D97-AF65-F5344CB8AC3E}">
        <p14:creationId xmlns:p14="http://schemas.microsoft.com/office/powerpoint/2010/main" val="10605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D12035-6C5C-431D-A588-4D595CFF5120}"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8D96E-F161-4055-B422-99DD6CEAF5A1}" type="slidenum">
              <a:rPr lang="en-US" smtClean="0"/>
              <a:t>‹#›</a:t>
            </a:fld>
            <a:endParaRPr lang="en-US"/>
          </a:p>
        </p:txBody>
      </p:sp>
    </p:spTree>
    <p:extLst>
      <p:ext uri="{BB962C8B-B14F-4D97-AF65-F5344CB8AC3E}">
        <p14:creationId xmlns:p14="http://schemas.microsoft.com/office/powerpoint/2010/main" val="265850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D12035-6C5C-431D-A588-4D595CFF5120}" type="datetimeFigureOut">
              <a:rPr lang="en-US" smtClean="0"/>
              <a:t>10/28/2016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88D96E-F161-4055-B422-99DD6CEAF5A1}" type="slidenum">
              <a:rPr lang="en-US" smtClean="0"/>
              <a:t>‹#›</a:t>
            </a:fld>
            <a:endParaRPr lang="en-US"/>
          </a:p>
        </p:txBody>
      </p:sp>
    </p:spTree>
    <p:extLst>
      <p:ext uri="{BB962C8B-B14F-4D97-AF65-F5344CB8AC3E}">
        <p14:creationId xmlns:p14="http://schemas.microsoft.com/office/powerpoint/2010/main" val="301481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D12035-6C5C-431D-A588-4D595CFF5120}" type="datetimeFigureOut">
              <a:rPr lang="en-US" smtClean="0"/>
              <a:t>10/28/2016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88D96E-F161-4055-B422-99DD6CEAF5A1}" type="slidenum">
              <a:rPr lang="en-US" smtClean="0"/>
              <a:t>‹#›</a:t>
            </a:fld>
            <a:endParaRPr lang="en-US"/>
          </a:p>
        </p:txBody>
      </p:sp>
    </p:spTree>
    <p:extLst>
      <p:ext uri="{BB962C8B-B14F-4D97-AF65-F5344CB8AC3E}">
        <p14:creationId xmlns:p14="http://schemas.microsoft.com/office/powerpoint/2010/main" val="82106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12035-6C5C-431D-A588-4D595CFF5120}" type="datetimeFigureOut">
              <a:rPr lang="en-US" smtClean="0"/>
              <a:t>10/28/2016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88D96E-F161-4055-B422-99DD6CEAF5A1}" type="slidenum">
              <a:rPr lang="en-US" smtClean="0"/>
              <a:t>‹#›</a:t>
            </a:fld>
            <a:endParaRPr lang="en-US"/>
          </a:p>
        </p:txBody>
      </p:sp>
    </p:spTree>
    <p:extLst>
      <p:ext uri="{BB962C8B-B14F-4D97-AF65-F5344CB8AC3E}">
        <p14:creationId xmlns:p14="http://schemas.microsoft.com/office/powerpoint/2010/main" val="135427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D12035-6C5C-431D-A588-4D595CFF5120}"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8D96E-F161-4055-B422-99DD6CEAF5A1}" type="slidenum">
              <a:rPr lang="en-US" smtClean="0"/>
              <a:t>‹#›</a:t>
            </a:fld>
            <a:endParaRPr lang="en-US"/>
          </a:p>
        </p:txBody>
      </p:sp>
    </p:spTree>
    <p:extLst>
      <p:ext uri="{BB962C8B-B14F-4D97-AF65-F5344CB8AC3E}">
        <p14:creationId xmlns:p14="http://schemas.microsoft.com/office/powerpoint/2010/main" val="1162759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D12035-6C5C-431D-A588-4D595CFF5120}"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8D96E-F161-4055-B422-99DD6CEAF5A1}" type="slidenum">
              <a:rPr lang="en-US" smtClean="0"/>
              <a:t>‹#›</a:t>
            </a:fld>
            <a:endParaRPr lang="en-US"/>
          </a:p>
        </p:txBody>
      </p:sp>
    </p:spTree>
    <p:extLst>
      <p:ext uri="{BB962C8B-B14F-4D97-AF65-F5344CB8AC3E}">
        <p14:creationId xmlns:p14="http://schemas.microsoft.com/office/powerpoint/2010/main" val="166422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12035-6C5C-431D-A588-4D595CFF5120}" type="datetimeFigureOut">
              <a:rPr lang="en-US" smtClean="0"/>
              <a:t>10/28/2016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8D96E-F161-4055-B422-99DD6CEAF5A1}" type="slidenum">
              <a:rPr lang="en-US" smtClean="0"/>
              <a:t>‹#›</a:t>
            </a:fld>
            <a:endParaRPr lang="en-US"/>
          </a:p>
        </p:txBody>
      </p:sp>
    </p:spTree>
    <p:extLst>
      <p:ext uri="{BB962C8B-B14F-4D97-AF65-F5344CB8AC3E}">
        <p14:creationId xmlns:p14="http://schemas.microsoft.com/office/powerpoint/2010/main" val="5796418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0"/>
            <a:ext cx="7772400" cy="1470025"/>
          </a:xfrm>
        </p:spPr>
        <p:txBody>
          <a:bodyPr>
            <a:normAutofit fontScale="90000"/>
          </a:bodyPr>
          <a:lstStyle/>
          <a:p>
            <a:r>
              <a:rPr lang="en-US" b="1" dirty="0"/>
              <a:t>“They don’t look like Presbyterians to me!”</a:t>
            </a:r>
            <a:br>
              <a:rPr lang="en-US" b="1" dirty="0"/>
            </a:br>
            <a:r>
              <a:rPr lang="en-US" b="1" dirty="0"/>
              <a:t>Reinventing new church development</a:t>
            </a:r>
            <a:endParaRPr lang="en-US" dirty="0"/>
          </a:p>
        </p:txBody>
      </p:sp>
      <p:sp>
        <p:nvSpPr>
          <p:cNvPr id="3" name="Subtitle 2"/>
          <p:cNvSpPr>
            <a:spLocks noGrp="1"/>
          </p:cNvSpPr>
          <p:nvPr>
            <p:ph type="subTitle" idx="1"/>
          </p:nvPr>
        </p:nvSpPr>
        <p:spPr>
          <a:xfrm>
            <a:off x="1524000" y="3581400"/>
            <a:ext cx="6400800" cy="1752600"/>
          </a:xfrm>
        </p:spPr>
        <p:txBody>
          <a:bodyPr>
            <a:normAutofit fontScale="70000" lnSpcReduction="20000"/>
          </a:bodyPr>
          <a:lstStyle/>
          <a:p>
            <a:r>
              <a:rPr lang="en-US" dirty="0"/>
              <a:t>Angie Andriot, PhD</a:t>
            </a:r>
          </a:p>
          <a:p>
            <a:r>
              <a:rPr lang="en-US" dirty="0"/>
              <a:t>Deb Coe, PhD</a:t>
            </a:r>
          </a:p>
          <a:p>
            <a:r>
              <a:rPr lang="en-US" dirty="0"/>
              <a:t>Presentation for </a:t>
            </a:r>
          </a:p>
          <a:p>
            <a:r>
              <a:rPr lang="en-US" dirty="0"/>
              <a:t>Society for the Scientific Study of Religion</a:t>
            </a:r>
          </a:p>
          <a:p>
            <a:r>
              <a:rPr lang="en-US" dirty="0"/>
              <a:t>October 2016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5486400"/>
            <a:ext cx="952500" cy="952500"/>
          </a:xfrm>
          <a:prstGeom prst="rect">
            <a:avLst/>
          </a:prstGeom>
        </p:spPr>
      </p:pic>
    </p:spTree>
    <p:extLst>
      <p:ext uri="{BB962C8B-B14F-4D97-AF65-F5344CB8AC3E}">
        <p14:creationId xmlns:p14="http://schemas.microsoft.com/office/powerpoint/2010/main" val="102170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657976714"/>
              </p:ext>
            </p:extLst>
          </p:nvPr>
        </p:nvGraphicFramePr>
        <p:xfrm>
          <a:off x="-152400" y="248105"/>
          <a:ext cx="9143999" cy="66389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247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880787320"/>
              </p:ext>
            </p:extLst>
          </p:nvPr>
        </p:nvGraphicFramePr>
        <p:xfrm>
          <a:off x="3630" y="131990"/>
          <a:ext cx="9143999" cy="66389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189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0" y="1066800"/>
            <a:ext cx="9326059" cy="5791200"/>
            <a:chOff x="-212090" y="0"/>
            <a:chExt cx="6489383" cy="3086100"/>
          </a:xfrm>
        </p:grpSpPr>
        <p:graphicFrame>
          <p:nvGraphicFramePr>
            <p:cNvPr id="7" name="Chart 6"/>
            <p:cNvGraphicFramePr/>
            <p:nvPr>
              <p:extLst>
                <p:ext uri="{D42A27DB-BD31-4B8C-83A1-F6EECF244321}">
                  <p14:modId xmlns:p14="http://schemas.microsoft.com/office/powerpoint/2010/main" val="2387086075"/>
                </p:ext>
              </p:extLst>
            </p:nvPr>
          </p:nvGraphicFramePr>
          <p:xfrm>
            <a:off x="-212090" y="0"/>
            <a:ext cx="3933825" cy="3086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326603884"/>
                </p:ext>
              </p:extLst>
            </p:nvPr>
          </p:nvGraphicFramePr>
          <p:xfrm>
            <a:off x="2810193" y="0"/>
            <a:ext cx="3467100" cy="3086100"/>
          </p:xfrm>
          <a:graphic>
            <a:graphicData uri="http://schemas.openxmlformats.org/drawingml/2006/chart">
              <c:chart xmlns:c="http://schemas.openxmlformats.org/drawingml/2006/chart" xmlns:r="http://schemas.openxmlformats.org/officeDocument/2006/relationships" r:id="rId4"/>
            </a:graphicData>
          </a:graphic>
        </p:graphicFrame>
      </p:grpSp>
      <p:sp>
        <p:nvSpPr>
          <p:cNvPr id="9" name="TextBox 1"/>
          <p:cNvSpPr txBox="1"/>
          <p:nvPr/>
        </p:nvSpPr>
        <p:spPr>
          <a:xfrm>
            <a:off x="152429" y="533400"/>
            <a:ext cx="8839139" cy="8381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2800" b="1" i="0" u="none" strike="noStrike" kern="1200" baseline="0">
                <a:solidFill>
                  <a:prstClr val="white"/>
                </a:solidFill>
                <a:latin typeface="Tahoma" panose="020B0604030504040204" pitchFamily="34" charset="0"/>
                <a:ea typeface="Tahoma" panose="020B0604030504040204" pitchFamily="34" charset="0"/>
                <a:cs typeface="Tahoma" panose="020B0604030504040204" pitchFamily="34" charset="0"/>
              </a:defRPr>
            </a:pPr>
            <a:r>
              <a:rPr lang="en-US" sz="4400" dirty="0">
                <a:solidFill>
                  <a:srgbClr val="000000"/>
                </a:solidFill>
                <a:latin typeface="+mj-lt"/>
                <a:ea typeface="Tahoma" panose="020B0604030504040204" pitchFamily="34" charset="0"/>
                <a:cs typeface="Tahoma" panose="020B0604030504040204" pitchFamily="34" charset="0"/>
              </a:rPr>
              <a:t>Age Distribution </a:t>
            </a:r>
          </a:p>
          <a:p>
            <a:endParaRPr lang="en-US" sz="1100" dirty="0">
              <a:solidFill>
                <a:srgbClr val="000000"/>
              </a:solidFill>
            </a:endParaRPr>
          </a:p>
        </p:txBody>
      </p:sp>
    </p:spTree>
    <p:extLst>
      <p:ext uri="{BB962C8B-B14F-4D97-AF65-F5344CB8AC3E}">
        <p14:creationId xmlns:p14="http://schemas.microsoft.com/office/powerpoint/2010/main" val="4169951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4148184656"/>
              </p:ext>
            </p:extLst>
          </p:nvPr>
        </p:nvGraphicFramePr>
        <p:xfrm>
          <a:off x="0" y="222251"/>
          <a:ext cx="9143999" cy="66389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05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6200"/>
            <a:ext cx="6391275" cy="1590675"/>
          </a:xfrm>
          <a:prstGeom prst="rect">
            <a:avLst/>
          </a:prstGeom>
        </p:spPr>
      </p:pic>
      <p:pic>
        <p:nvPicPr>
          <p:cNvPr id="5" name="Picture 4"/>
          <p:cNvPicPr>
            <a:picLocks noChangeAspect="1"/>
          </p:cNvPicPr>
          <p:nvPr/>
        </p:nvPicPr>
        <p:blipFill>
          <a:blip r:embed="rId3"/>
          <a:stretch>
            <a:fillRect/>
          </a:stretch>
        </p:blipFill>
        <p:spPr>
          <a:xfrm>
            <a:off x="212271" y="2895600"/>
            <a:ext cx="5274129" cy="2895600"/>
          </a:xfrm>
          <a:prstGeom prst="rect">
            <a:avLst/>
          </a:prstGeom>
        </p:spPr>
      </p:pic>
      <p:pic>
        <p:nvPicPr>
          <p:cNvPr id="2050" name="Picture 2" descr="https://scontent.xx.fbcdn.net/v/t1.0-9/12540739_999686846765367_8386929967943764338_n.jpg?oh=327b36f7f89be2f4255faac5a2fae88e&amp;oe=58A074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905000"/>
            <a:ext cx="3474839" cy="463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57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7260"/>
            <a:ext cx="9144000" cy="730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20782" y="76200"/>
            <a:ext cx="9144000" cy="1143000"/>
          </a:xfrm>
        </p:spPr>
        <p:txBody>
          <a:bodyPr>
            <a:noAutofit/>
          </a:bodyPr>
          <a:lstStyle/>
          <a:p>
            <a:r>
              <a:rPr lang="en-US" sz="3200" b="1" dirty="0"/>
              <a:t>“THEY DON’T LOOK LIKE PRESBYTERIANS TO ME.”</a:t>
            </a:r>
          </a:p>
        </p:txBody>
      </p:sp>
    </p:spTree>
    <p:extLst>
      <p:ext uri="{BB962C8B-B14F-4D97-AF65-F5344CB8AC3E}">
        <p14:creationId xmlns:p14="http://schemas.microsoft.com/office/powerpoint/2010/main" val="2237601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8000">
              <a:srgbClr val="FBFAF7"/>
            </a:gs>
            <a:gs pos="60000">
              <a:schemeClr val="tx2">
                <a:lumMod val="40000"/>
                <a:lumOff val="60000"/>
              </a:schemeClr>
            </a:gs>
            <a:gs pos="91000">
              <a:schemeClr val="accent4">
                <a:lumMod val="5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619330" y="657726"/>
            <a:ext cx="7924800" cy="5693866"/>
          </a:xfrm>
          <a:prstGeom prst="rect">
            <a:avLst/>
          </a:prstGeom>
          <a:gradFill>
            <a:gsLst>
              <a:gs pos="0">
                <a:srgbClr val="FBFAF7"/>
              </a:gs>
              <a:gs pos="64999">
                <a:srgbClr val="F0EBD5"/>
              </a:gs>
              <a:gs pos="100000">
                <a:schemeClr val="accent4">
                  <a:lumMod val="50000"/>
                  <a:alpha val="39000"/>
                </a:schemeClr>
              </a:gs>
            </a:gsLst>
            <a:lin ang="5400000" scaled="0"/>
          </a:gradFill>
        </p:spPr>
        <p:txBody>
          <a:bodyPr wrap="square" rtlCol="0">
            <a:spAutoFit/>
          </a:bodyPr>
          <a:lstStyle/>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pPr marL="285750" indent="-285750">
              <a:buFont typeface="Arial" panose="020B0604020202020204" pitchFamily="34" charset="0"/>
              <a:buChar char="•"/>
            </a:pPr>
            <a:r>
              <a:rPr lang="en-US" sz="2800" b="1" dirty="0"/>
              <a:t>God grows churches, not just individual Christians (1 Corinthians 3:6-9; 12:13)</a:t>
            </a:r>
          </a:p>
          <a:p>
            <a:pPr marL="285750" indent="-285750">
              <a:buFont typeface="Arial" panose="020B0604020202020204" pitchFamily="34" charset="0"/>
              <a:buChar char="•"/>
            </a:pPr>
            <a:r>
              <a:rPr lang="en-US" sz="2800" b="1" dirty="0"/>
              <a:t>Those starting churches must do so from within the cultures they are trying to reach (1 Corinthians 9:19-23)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67" y="290448"/>
            <a:ext cx="7853333" cy="3421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058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6699"/>
        </a:solidFill>
        <a:effectLst/>
      </p:bgPr>
    </p:bg>
    <p:spTree>
      <p:nvGrpSpPr>
        <p:cNvPr id="1" name=""/>
        <p:cNvGrpSpPr/>
        <p:nvPr/>
      </p:nvGrpSpPr>
      <p:grpSpPr>
        <a:xfrm>
          <a:off x="0" y="0"/>
          <a:ext cx="0" cy="0"/>
          <a:chOff x="0" y="0"/>
          <a:chExt cx="0" cy="0"/>
        </a:xfrm>
      </p:grpSpPr>
      <p:sp>
        <p:nvSpPr>
          <p:cNvPr id="5" name="Rectangle 4"/>
          <p:cNvSpPr/>
          <p:nvPr/>
        </p:nvSpPr>
        <p:spPr>
          <a:xfrm>
            <a:off x="0" y="3200400"/>
            <a:ext cx="9144000" cy="3657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299" y="457200"/>
            <a:ext cx="5071402" cy="2575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3200400"/>
            <a:ext cx="8077200" cy="3877985"/>
          </a:xfrm>
          <a:prstGeom prst="rect">
            <a:avLst/>
          </a:prstGeom>
          <a:noFill/>
        </p:spPr>
        <p:txBody>
          <a:bodyPr wrap="square" rtlCol="0">
            <a:spAutoFit/>
          </a:bodyPr>
          <a:lstStyle/>
          <a:p>
            <a:pPr algn="ctr" fontAlgn="base"/>
            <a:r>
              <a:rPr lang="en-US" sz="2800" b="1" i="1" dirty="0">
                <a:solidFill>
                  <a:schemeClr val="accent2">
                    <a:lumMod val="75000"/>
                  </a:schemeClr>
                </a:solidFill>
                <a:effectLst>
                  <a:outerShdw blurRad="50800" dist="38100" dir="2700000" algn="tl" rotWithShape="0">
                    <a:prstClr val="black">
                      <a:alpha val="40000"/>
                    </a:prstClr>
                  </a:outerShdw>
                </a:effectLst>
              </a:rPr>
              <a:t>New</a:t>
            </a:r>
            <a:endParaRPr lang="en-US" i="1" dirty="0">
              <a:solidFill>
                <a:schemeClr val="accent2">
                  <a:lumMod val="75000"/>
                </a:schemeClr>
              </a:solidFill>
              <a:effectLst>
                <a:outerShdw blurRad="50800" dist="38100" dir="2700000" algn="tl" rotWithShape="0">
                  <a:prstClr val="black">
                    <a:alpha val="40000"/>
                  </a:prstClr>
                </a:outerShdw>
              </a:effectLst>
            </a:endParaRPr>
          </a:p>
          <a:p>
            <a:pPr algn="ctr" fontAlgn="base"/>
            <a:r>
              <a:rPr lang="en-US" dirty="0">
                <a:solidFill>
                  <a:schemeClr val="bg1">
                    <a:lumMod val="50000"/>
                  </a:schemeClr>
                </a:solidFill>
              </a:rPr>
              <a:t>Seeking to make and form new disciples of Jesus Christ</a:t>
            </a:r>
          </a:p>
          <a:p>
            <a:pPr algn="ctr" fontAlgn="base"/>
            <a:r>
              <a:rPr lang="en-US" dirty="0">
                <a:solidFill>
                  <a:schemeClr val="bg1">
                    <a:lumMod val="50000"/>
                  </a:schemeClr>
                </a:solidFill>
              </a:rPr>
              <a:t>Taking on varied forms of church for our changing culture</a:t>
            </a:r>
          </a:p>
          <a:p>
            <a:pPr algn="ctr" fontAlgn="base"/>
            <a:r>
              <a:rPr lang="en-US" dirty="0">
                <a:solidFill>
                  <a:schemeClr val="bg1"/>
                </a:solidFill>
              </a:rPr>
              <a:t> </a:t>
            </a:r>
          </a:p>
          <a:p>
            <a:pPr algn="ctr" fontAlgn="base"/>
            <a:r>
              <a:rPr lang="en-US" sz="2800" b="1" i="1" dirty="0">
                <a:solidFill>
                  <a:schemeClr val="accent2">
                    <a:lumMod val="75000"/>
                  </a:schemeClr>
                </a:solidFill>
                <a:effectLst>
                  <a:outerShdw blurRad="50800" dist="38100" dir="2700000" algn="tl" rotWithShape="0">
                    <a:prstClr val="black">
                      <a:alpha val="40000"/>
                    </a:prstClr>
                  </a:outerShdw>
                </a:effectLst>
              </a:rPr>
              <a:t>Worshiping</a:t>
            </a:r>
            <a:endParaRPr lang="en-US" i="1" dirty="0">
              <a:solidFill>
                <a:schemeClr val="accent2">
                  <a:lumMod val="75000"/>
                </a:schemeClr>
              </a:solidFill>
              <a:effectLst>
                <a:outerShdw blurRad="50800" dist="38100" dir="2700000" algn="tl" rotWithShape="0">
                  <a:prstClr val="black">
                    <a:alpha val="40000"/>
                  </a:prstClr>
                </a:outerShdw>
              </a:effectLst>
            </a:endParaRPr>
          </a:p>
          <a:p>
            <a:pPr algn="ctr" fontAlgn="base"/>
            <a:r>
              <a:rPr lang="en-US" dirty="0">
                <a:solidFill>
                  <a:schemeClr val="bg1">
                    <a:lumMod val="50000"/>
                  </a:schemeClr>
                </a:solidFill>
              </a:rPr>
              <a:t>Gathered by the Spirit to meet Jesus Christ in Word and Sacrament</a:t>
            </a:r>
          </a:p>
          <a:p>
            <a:pPr algn="ctr" fontAlgn="base"/>
            <a:r>
              <a:rPr lang="en-US" dirty="0">
                <a:solidFill>
                  <a:schemeClr val="bg1">
                    <a:lumMod val="50000"/>
                  </a:schemeClr>
                </a:solidFill>
              </a:rPr>
              <a:t>Sent by the Spirit to join God’s mission for the transformation of the world</a:t>
            </a:r>
          </a:p>
          <a:p>
            <a:pPr algn="ctr" fontAlgn="base"/>
            <a:r>
              <a:rPr lang="en-US" dirty="0">
                <a:solidFill>
                  <a:schemeClr val="bg1"/>
                </a:solidFill>
              </a:rPr>
              <a:t> </a:t>
            </a:r>
          </a:p>
          <a:p>
            <a:pPr algn="ctr" fontAlgn="base"/>
            <a:r>
              <a:rPr lang="en-US" sz="2800" b="1" i="1" dirty="0">
                <a:solidFill>
                  <a:schemeClr val="accent2">
                    <a:lumMod val="75000"/>
                  </a:schemeClr>
                </a:solidFill>
                <a:effectLst>
                  <a:outerShdw blurRad="50800" dist="38100" dir="2700000" algn="tl" rotWithShape="0">
                    <a:prstClr val="black">
                      <a:alpha val="40000"/>
                    </a:prstClr>
                  </a:outerShdw>
                </a:effectLst>
              </a:rPr>
              <a:t>Community</a:t>
            </a:r>
            <a:endParaRPr lang="en-US" i="1" dirty="0">
              <a:solidFill>
                <a:schemeClr val="accent2">
                  <a:lumMod val="75000"/>
                </a:schemeClr>
              </a:solidFill>
              <a:effectLst>
                <a:outerShdw blurRad="50800" dist="38100" dir="2700000" algn="tl" rotWithShape="0">
                  <a:prstClr val="black">
                    <a:alpha val="40000"/>
                  </a:prstClr>
                </a:outerShdw>
              </a:effectLst>
            </a:endParaRPr>
          </a:p>
          <a:p>
            <a:pPr algn="ctr" fontAlgn="base"/>
            <a:r>
              <a:rPr lang="en-US" dirty="0">
                <a:solidFill>
                  <a:schemeClr val="bg1">
                    <a:lumMod val="50000"/>
                  </a:schemeClr>
                </a:solidFill>
              </a:rPr>
              <a:t>Practicing mutual care and accountability</a:t>
            </a:r>
          </a:p>
          <a:p>
            <a:pPr algn="ctr" fontAlgn="base"/>
            <a:r>
              <a:rPr lang="en-US" dirty="0">
                <a:solidFill>
                  <a:schemeClr val="bg1">
                    <a:lumMod val="50000"/>
                  </a:schemeClr>
                </a:solidFill>
              </a:rPr>
              <a:t>Developing sustainability in leadership and finances</a:t>
            </a:r>
          </a:p>
          <a:p>
            <a:endParaRPr lang="en-US" dirty="0"/>
          </a:p>
        </p:txBody>
      </p:sp>
    </p:spTree>
    <p:extLst>
      <p:ext uri="{BB962C8B-B14F-4D97-AF65-F5344CB8AC3E}">
        <p14:creationId xmlns:p14="http://schemas.microsoft.com/office/powerpoint/2010/main" val="203497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32094732"/>
              </p:ext>
            </p:extLst>
          </p:nvPr>
        </p:nvGraphicFramePr>
        <p:xfrm>
          <a:off x="-152400" y="152400"/>
          <a:ext cx="93726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8650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74"/>
            <a:ext cx="9144000" cy="648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073316" y="142875"/>
            <a:ext cx="3869457" cy="1200329"/>
          </a:xfrm>
          <a:prstGeom prst="rect">
            <a:avLst/>
          </a:prstGeom>
          <a:noFill/>
        </p:spPr>
        <p:txBody>
          <a:bodyPr wrap="none" lIns="91440" tIns="45720" rIns="91440" bIns="45720">
            <a:spAutoFit/>
          </a:bodyPr>
          <a:lstStyle/>
          <a:p>
            <a:pPr algn="ctr"/>
            <a:r>
              <a:rPr lang="en-US" sz="7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Emergent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61423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026" name="Picture 2" descr="https://scontent.xx.fbcdn.net/v/t1.0-9/10703620_352165041618854_7078716669408191216_n.jpg?oh=a29fc157524bf34347e5f36274442f27&amp;oe=58A8F1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3" y="21771"/>
            <a:ext cx="9125857" cy="68443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53000" y="5486400"/>
            <a:ext cx="3853940" cy="1200329"/>
          </a:xfrm>
          <a:prstGeom prst="rect">
            <a:avLst/>
          </a:prstGeom>
          <a:noFill/>
        </p:spPr>
        <p:txBody>
          <a:bodyPr wrap="none" lIns="91440" tIns="45720" rIns="91440" bIns="45720">
            <a:spAutoFit/>
          </a:bodyPr>
          <a:lstStyle/>
          <a:p>
            <a:pPr algn="ctr"/>
            <a:r>
              <a:rPr lang="en-US" sz="7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Missional</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17158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56715" y="5105400"/>
            <a:ext cx="4339009" cy="1200329"/>
          </a:xfrm>
          <a:prstGeom prst="rect">
            <a:avLst/>
          </a:prstGeom>
          <a:noFill/>
        </p:spPr>
        <p:txBody>
          <a:bodyPr wrap="none" lIns="91440" tIns="45720" rIns="91440" bIns="45720">
            <a:spAutoFit/>
          </a:bodyPr>
          <a:lstStyle/>
          <a:p>
            <a:pPr algn="ctr"/>
            <a:r>
              <a:rPr lang="en-US" sz="7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Contextual</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25645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2400" y="152400"/>
            <a:ext cx="5253811" cy="1200329"/>
          </a:xfrm>
          <a:prstGeom prst="rect">
            <a:avLst/>
          </a:prstGeom>
          <a:noFill/>
        </p:spPr>
        <p:txBody>
          <a:bodyPr wrap="none" lIns="91440" tIns="45720" rIns="91440" bIns="45720">
            <a:spAutoFit/>
          </a:bodyPr>
          <a:lstStyle/>
          <a:p>
            <a:pPr algn="ctr"/>
            <a:r>
              <a:rPr lang="en-US" sz="7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Incarnational</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40375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2012</TotalTime>
  <Words>1636</Words>
  <Application>Microsoft Office PowerPoint</Application>
  <PresentationFormat>On-screen Show (4:3)</PresentationFormat>
  <Paragraphs>166</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Tahoma</vt:lpstr>
      <vt:lpstr>Office Theme</vt:lpstr>
      <vt:lpstr>“They don’t look like Presbyterians to me!” Reinventing new church development</vt:lpstr>
      <vt:lpstr>“THEY DON’T LOOK LIKE PRESBYTERIANS TO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Presbyterian Church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Graphed Responses from 1001 New Worshiping Communities</dc:title>
  <dc:creator>Angie Andriot</dc:creator>
  <cp:lastModifiedBy>Angie Andriot</cp:lastModifiedBy>
  <cp:revision>105</cp:revision>
  <cp:lastPrinted>2015-10-24T13:37:40Z</cp:lastPrinted>
  <dcterms:created xsi:type="dcterms:W3CDTF">2014-08-11T18:26:06Z</dcterms:created>
  <dcterms:modified xsi:type="dcterms:W3CDTF">2016-10-28T13:22:06Z</dcterms:modified>
</cp:coreProperties>
</file>