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88" r:id="rId2"/>
  </p:sldMasterIdLst>
  <p:notesMasterIdLst>
    <p:notesMasterId r:id="rId27"/>
  </p:notesMasterIdLst>
  <p:handoutMasterIdLst>
    <p:handoutMasterId r:id="rId28"/>
  </p:handoutMasterIdLst>
  <p:sldIdLst>
    <p:sldId id="256" r:id="rId3"/>
    <p:sldId id="257" r:id="rId4"/>
    <p:sldId id="280" r:id="rId5"/>
    <p:sldId id="259" r:id="rId6"/>
    <p:sldId id="260" r:id="rId7"/>
    <p:sldId id="262" r:id="rId8"/>
    <p:sldId id="261" r:id="rId9"/>
    <p:sldId id="263" r:id="rId10"/>
    <p:sldId id="281" r:id="rId11"/>
    <p:sldId id="264" r:id="rId12"/>
    <p:sldId id="270" r:id="rId13"/>
    <p:sldId id="282" r:id="rId14"/>
    <p:sldId id="283" r:id="rId15"/>
    <p:sldId id="269" r:id="rId16"/>
    <p:sldId id="268" r:id="rId17"/>
    <p:sldId id="271" r:id="rId18"/>
    <p:sldId id="274" r:id="rId19"/>
    <p:sldId id="286" r:id="rId20"/>
    <p:sldId id="289" r:id="rId21"/>
    <p:sldId id="290" r:id="rId22"/>
    <p:sldId id="275" r:id="rId23"/>
    <p:sldId id="273" r:id="rId24"/>
    <p:sldId id="285" r:id="rId25"/>
    <p:sldId id="27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C54C65-BFBA-0C45-8362-97A51BCD956D}" type="datetimeFigureOut">
              <a:rPr lang="en-US" smtClean="0"/>
              <a:t>10/31/2016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D172B-55E6-DF44-A513-39266015A792}" type="slidenum">
              <a:rPr lang="en-US" smtClean="0"/>
              <a:t>‹#›</a:t>
            </a:fld>
            <a:endParaRPr lang="en-US"/>
          </a:p>
        </p:txBody>
      </p:sp>
    </p:spTree>
    <p:extLst>
      <p:ext uri="{BB962C8B-B14F-4D97-AF65-F5344CB8AC3E}">
        <p14:creationId xmlns:p14="http://schemas.microsoft.com/office/powerpoint/2010/main" val="1458194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B310A-D4D9-6844-8EB2-FB224FE50EAE}"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7F8BF7-F8E0-7847-A02E-1DEC7B3D7B9C}" type="slidenum">
              <a:rPr lang="en-US" smtClean="0"/>
              <a:t>‹#›</a:t>
            </a:fld>
            <a:endParaRPr lang="en-US"/>
          </a:p>
        </p:txBody>
      </p:sp>
    </p:spTree>
    <p:extLst>
      <p:ext uri="{BB962C8B-B14F-4D97-AF65-F5344CB8AC3E}">
        <p14:creationId xmlns:p14="http://schemas.microsoft.com/office/powerpoint/2010/main" val="20822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7F8BF7-F8E0-7847-A02E-1DEC7B3D7B9C}"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7F8BF7-F8E0-7847-A02E-1DEC7B3D7B9C}" type="slidenum">
              <a:rPr lang="en-US" smtClean="0"/>
              <a:t>20</a:t>
            </a:fld>
            <a:endParaRPr lang="en-US"/>
          </a:p>
        </p:txBody>
      </p:sp>
    </p:spTree>
    <p:extLst>
      <p:ext uri="{BB962C8B-B14F-4D97-AF65-F5344CB8AC3E}">
        <p14:creationId xmlns:p14="http://schemas.microsoft.com/office/powerpoint/2010/main" val="2285373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ctrTitle"/>
          </p:nvPr>
        </p:nvSpPr>
        <p:spPr>
          <a:xfrm>
            <a:off x="1028700" y="1803405"/>
            <a:ext cx="70866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028700" y="3632201"/>
            <a:ext cx="70866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1" y="4314328"/>
            <a:ext cx="2183130" cy="374642"/>
          </a:xfrm>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a:xfrm>
            <a:off x="1028700" y="4323846"/>
            <a:ext cx="4800600" cy="365125"/>
          </a:xfrm>
        </p:spPr>
        <p:txBody>
          <a:bodyPr/>
          <a:lstStyle/>
          <a:p>
            <a:endParaRPr lang="en-US" dirty="0"/>
          </a:p>
        </p:txBody>
      </p:sp>
      <p:sp>
        <p:nvSpPr>
          <p:cNvPr id="6" name="Slide Number Placeholder 5"/>
          <p:cNvSpPr>
            <a:spLocks noGrp="1"/>
          </p:cNvSpPr>
          <p:nvPr>
            <p:ph type="sldNum" sz="quarter" idx="12"/>
          </p:nvPr>
        </p:nvSpPr>
        <p:spPr>
          <a:xfrm>
            <a:off x="6057900" y="1430867"/>
            <a:ext cx="20574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a:xfrm>
            <a:off x="514350" y="381002"/>
            <a:ext cx="5243619" cy="36406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a:xfrm>
            <a:off x="514350" y="381002"/>
            <a:ext cx="5243619" cy="36406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0" y="2194560"/>
            <a:ext cx="40005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94560"/>
            <a:ext cx="40005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746686" y="746760"/>
            <a:ext cx="4882964"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3124200"/>
            <a:ext cx="30861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51549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95928" y="751242"/>
            <a:ext cx="273372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50" y="3124200"/>
            <a:ext cx="515493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33" y="4697361"/>
            <a:ext cx="8116526"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1295" y="941440"/>
            <a:ext cx="811638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50" y="5516716"/>
            <a:ext cx="81153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0" y="753533"/>
            <a:ext cx="81153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768350" y="3649134"/>
            <a:ext cx="7597887"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51" y="753534"/>
            <a:ext cx="7613650"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365557"/>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768351" y="3959863"/>
            <a:ext cx="7613650"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
        <p:nvSpPr>
          <p:cNvPr id="9" name="TextBox 8"/>
          <p:cNvSpPr txBox="1"/>
          <p:nvPr/>
        </p:nvSpPr>
        <p:spPr>
          <a:xfrm>
            <a:off x="357188" y="9334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8238173" y="270129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a:xfrm>
            <a:off x="514350" y="378884"/>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45794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14350" y="2202080"/>
            <a:ext cx="2592324"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14349"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276600" y="2201333"/>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275144" y="2904067"/>
            <a:ext cx="2592324"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6038850" y="2192866"/>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6038851"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1" y="762000"/>
            <a:ext cx="645794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6463" y="4191001"/>
            <a:ext cx="2588687"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16463" y="2362200"/>
            <a:ext cx="258868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16463" y="4873765"/>
            <a:ext cx="2588687"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80698" y="4191001"/>
            <a:ext cx="2586701"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80697" y="2362200"/>
            <a:ext cx="258670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80699" y="4873764"/>
            <a:ext cx="2586701"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6037299" y="4191001"/>
            <a:ext cx="259235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037391" y="2362200"/>
            <a:ext cx="25859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6037299" y="4873762"/>
            <a:ext cx="2589334"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4350" y="2194560"/>
            <a:ext cx="81153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Vertical Title 1"/>
          <p:cNvSpPr>
            <a:spLocks noGrp="1"/>
          </p:cNvSpPr>
          <p:nvPr>
            <p:ph type="title" orient="vert"/>
          </p:nvPr>
        </p:nvSpPr>
        <p:spPr>
          <a:xfrm>
            <a:off x="7086600" y="745067"/>
            <a:ext cx="154305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68350" y="745068"/>
            <a:ext cx="615315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60839" y="379942"/>
            <a:ext cx="2183130" cy="365125"/>
          </a:xfrm>
        </p:spPr>
        <p:txBody>
          <a:bodyPr/>
          <a:lstStyle>
            <a:lvl1pPr algn="r">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a:xfrm>
            <a:off x="514350" y="381001"/>
            <a:ext cx="5243619" cy="36512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ctrTitle"/>
          </p:nvPr>
        </p:nvSpPr>
        <p:spPr>
          <a:xfrm>
            <a:off x="1028700" y="1803405"/>
            <a:ext cx="70866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028700" y="3632201"/>
            <a:ext cx="70866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1" y="4314328"/>
            <a:ext cx="2183130" cy="374642"/>
          </a:xfrm>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a:xfrm>
            <a:off x="1028700" y="4323846"/>
            <a:ext cx="4800600" cy="365125"/>
          </a:xfrm>
        </p:spPr>
        <p:txBody>
          <a:bodyPr/>
          <a:lstStyle/>
          <a:p>
            <a:endParaRPr lang="en-US" dirty="0"/>
          </a:p>
        </p:txBody>
      </p:sp>
      <p:sp>
        <p:nvSpPr>
          <p:cNvPr id="6" name="Slide Number Placeholder 5"/>
          <p:cNvSpPr>
            <a:spLocks noGrp="1"/>
          </p:cNvSpPr>
          <p:nvPr>
            <p:ph type="sldNum" sz="quarter" idx="12"/>
          </p:nvPr>
        </p:nvSpPr>
        <p:spPr>
          <a:xfrm>
            <a:off x="6057900" y="1430867"/>
            <a:ext cx="20574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a:xfrm>
            <a:off x="514350" y="381002"/>
            <a:ext cx="5243619" cy="36406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0" y="2194560"/>
            <a:ext cx="40005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94560"/>
            <a:ext cx="40005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746686" y="746760"/>
            <a:ext cx="4882964"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3124200"/>
            <a:ext cx="30861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51549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95928" y="751242"/>
            <a:ext cx="273372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50" y="3124200"/>
            <a:ext cx="515493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33" y="4697361"/>
            <a:ext cx="8116526"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1295" y="941440"/>
            <a:ext cx="811638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50" y="5516716"/>
            <a:ext cx="81153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0" y="753533"/>
            <a:ext cx="81153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768350" y="3649134"/>
            <a:ext cx="7597887"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51" y="753534"/>
            <a:ext cx="7613650"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365557"/>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768351" y="3959863"/>
            <a:ext cx="7613650"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
        <p:nvSpPr>
          <p:cNvPr id="9" name="TextBox 8"/>
          <p:cNvSpPr txBox="1"/>
          <p:nvPr/>
        </p:nvSpPr>
        <p:spPr>
          <a:xfrm>
            <a:off x="357188" y="9334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8238173" y="270129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a:xfrm>
            <a:off x="514350" y="378884"/>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45794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14350" y="2202080"/>
            <a:ext cx="2592324"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14349"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276600" y="2201333"/>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275144" y="2904067"/>
            <a:ext cx="2592324"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6038850" y="2192866"/>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6038851"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1" y="762000"/>
            <a:ext cx="645794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6463" y="4191001"/>
            <a:ext cx="2588687"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16463" y="2362200"/>
            <a:ext cx="258868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16463" y="4873765"/>
            <a:ext cx="2588687"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80698" y="4191001"/>
            <a:ext cx="2586701"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80697" y="2362200"/>
            <a:ext cx="258670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80699" y="4873764"/>
            <a:ext cx="2586701"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6037299" y="4191001"/>
            <a:ext cx="259235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037391" y="2362200"/>
            <a:ext cx="25859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6037299" y="4873762"/>
            <a:ext cx="2589334"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4350" y="2194560"/>
            <a:ext cx="81153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Vertical Title 1"/>
          <p:cNvSpPr>
            <a:spLocks noGrp="1"/>
          </p:cNvSpPr>
          <p:nvPr>
            <p:ph type="title" orient="vert"/>
          </p:nvPr>
        </p:nvSpPr>
        <p:spPr>
          <a:xfrm>
            <a:off x="7086600" y="745067"/>
            <a:ext cx="154305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68350" y="745068"/>
            <a:ext cx="615315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60839" y="379942"/>
            <a:ext cx="2183130" cy="365125"/>
          </a:xfrm>
        </p:spPr>
        <p:txBody>
          <a:bodyPr/>
          <a:lstStyle>
            <a:lvl1pPr algn="r">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a:xfrm>
            <a:off x="514350" y="381001"/>
            <a:ext cx="5243619" cy="36512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theme" Target="../theme/theme2.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image" Target="../media/image1.png"/><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Placeholder 1"/>
          <p:cNvSpPr>
            <a:spLocks noGrp="1"/>
          </p:cNvSpPr>
          <p:nvPr>
            <p:ph type="title"/>
          </p:nvPr>
        </p:nvSpPr>
        <p:spPr>
          <a:xfrm>
            <a:off x="2171700" y="764373"/>
            <a:ext cx="645795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350" y="2194561"/>
            <a:ext cx="81153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46520" y="6356351"/>
            <a:ext cx="218313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3"/>
          </p:nvPr>
        </p:nvSpPr>
        <p:spPr>
          <a:xfrm>
            <a:off x="514350" y="6355846"/>
            <a:ext cx="58293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487941223"/>
      </p:ext>
    </p:extLst>
  </p:cSld>
  <p:clrMap bg1="dk1" tx1="lt1" bg2="dk2" tx2="lt2" accent1="accent1" accent2="accent2" accent3="accent3" accent4="accent4" accent5="accent5" accent6="accent6" hlink="hlink" folHlink="folHlink"/>
  <p:sldLayoutIdLst>
    <p:sldLayoutId id="2147483687" r:id="rId1"/>
    <p:sldLayoutId id="2147483721" r:id="rId2"/>
    <p:sldLayoutId id="2147483720" r:id="rId3"/>
    <p:sldLayoutId id="2147483719" r:id="rId4"/>
    <p:sldLayoutId id="2147483718" r:id="rId5"/>
    <p:sldLayoutId id="2147483717" r:id="rId6"/>
    <p:sldLayoutId id="2147483716" r:id="rId7"/>
    <p:sldLayoutId id="2147483715" r:id="rId8"/>
    <p:sldLayoutId id="2147483714" r:id="rId9"/>
    <p:sldLayoutId id="2147483712" r:id="rId10"/>
    <p:sldLayoutId id="2147483706" r:id="rId11"/>
    <p:sldLayoutId id="2147483713" r:id="rId12"/>
    <p:sldLayoutId id="2147483707" r:id="rId13"/>
    <p:sldLayoutId id="2147483673" r:id="rId14"/>
    <p:sldLayoutId id="2147483711" r:id="rId15"/>
    <p:sldLayoutId id="2147483710" r:id="rId16"/>
    <p:sldLayoutId id="2147483709" r:id="rId17"/>
    <p:sldLayoutId id="2147483708"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 id="2147483685" r:id="rId29"/>
    <p:sldLayoutId id="2147483686" r:id="rId30"/>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Placeholder 1"/>
          <p:cNvSpPr>
            <a:spLocks noGrp="1"/>
          </p:cNvSpPr>
          <p:nvPr>
            <p:ph type="title"/>
          </p:nvPr>
        </p:nvSpPr>
        <p:spPr>
          <a:xfrm>
            <a:off x="2171700" y="764373"/>
            <a:ext cx="645795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350" y="2194561"/>
            <a:ext cx="81153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46520" y="6356351"/>
            <a:ext cx="218313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3"/>
          </p:nvPr>
        </p:nvSpPr>
        <p:spPr>
          <a:xfrm>
            <a:off x="514350" y="6355846"/>
            <a:ext cx="58293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81065646"/>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Clergy without </a:t>
            </a:r>
            <a:r>
              <a:rPr lang="en-US"/>
              <a:t>a Call</a:t>
            </a:r>
            <a:r>
              <a:rPr lang="en-US" dirty="0"/>
              <a:t>:</a:t>
            </a:r>
          </a:p>
        </p:txBody>
      </p:sp>
      <p:sp>
        <p:nvSpPr>
          <p:cNvPr id="3" name="Subtitle 2"/>
          <p:cNvSpPr>
            <a:spLocks noGrp="1"/>
          </p:cNvSpPr>
          <p:nvPr>
            <p:ph type="subTitle" idx="1"/>
          </p:nvPr>
        </p:nvSpPr>
        <p:spPr>
          <a:xfrm>
            <a:off x="1028700" y="3937001"/>
            <a:ext cx="7086600" cy="787399"/>
          </a:xfrm>
        </p:spPr>
        <p:txBody>
          <a:bodyPr>
            <a:normAutofit fontScale="62500" lnSpcReduction="20000"/>
          </a:bodyPr>
          <a:lstStyle/>
          <a:p>
            <a:pPr algn="ctr"/>
            <a:r>
              <a:rPr lang="en-US" dirty="0"/>
              <a:t>RRA/SSSR</a:t>
            </a:r>
            <a:r>
              <a:rPr lang="en-US"/>
              <a:t> Annual Meeting – Atlanta, GA</a:t>
            </a:r>
            <a:endParaRPr lang="en-US" dirty="0"/>
          </a:p>
          <a:p>
            <a:pPr algn="ctr"/>
            <a:r>
              <a:rPr lang="en-US"/>
              <a:t>Ryan Curnutt, The Lutheran </a:t>
            </a:r>
            <a:r>
              <a:rPr lang="en-US" dirty="0"/>
              <a:t>Church—Missouri</a:t>
            </a:r>
            <a:r>
              <a:rPr lang="en-US"/>
              <a:t> Synod</a:t>
            </a:r>
            <a:endParaRPr lang="en-US" dirty="0"/>
          </a:p>
          <a:p>
            <a:pPr algn="ctr"/>
            <a:r>
              <a:rPr lang="en-US"/>
              <a:t>10/28/2016</a:t>
            </a:r>
            <a:endParaRPr lang="en-US" dirty="0"/>
          </a:p>
        </p:txBody>
      </p:sp>
      <p:sp>
        <p:nvSpPr>
          <p:cNvPr id="4" name="TextBox 3"/>
          <p:cNvSpPr txBox="1"/>
          <p:nvPr/>
        </p:nvSpPr>
        <p:spPr>
          <a:xfrm>
            <a:off x="4114800" y="2895600"/>
            <a:ext cx="5039129" cy="646113"/>
          </a:xfrm>
          <a:prstGeom prst="rect">
            <a:avLst/>
          </a:prstGeom>
          <a:noFill/>
        </p:spPr>
        <p:txBody>
          <a:bodyPr wrap="square" rtlCol="0" anchor="t">
            <a:spAutoFit/>
          </a:bodyPr>
          <a:lstStyle/>
          <a:p>
            <a:r>
              <a:rPr lang="x-none" dirty="0"/>
              <a:t>What we learned from Lutheran pastors who left the ministry</a:t>
            </a:r>
          </a:p>
        </p:txBody>
      </p:sp>
    </p:spTree>
    <p:extLst>
      <p:ext uri="{BB962C8B-B14F-4D97-AF65-F5344CB8AC3E}">
        <p14:creationId xmlns:p14="http://schemas.microsoft.com/office/powerpoint/2010/main" val="1298906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groups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634065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fontScale="92500"/>
          </a:bodyPr>
          <a:lstStyle/>
          <a:p>
            <a:r>
              <a:rPr lang="en-US" dirty="0"/>
              <a:t>This past spring, 18 ordained LCMS men were invited to St. Louis from across the country.</a:t>
            </a:r>
          </a:p>
          <a:p>
            <a:r>
              <a:rPr lang="en-US" dirty="0"/>
              <a:t>Each of these pastors had at some time spent an extended amount of time on “candidate status”. </a:t>
            </a:r>
          </a:p>
          <a:p>
            <a:r>
              <a:rPr lang="en-US" dirty="0"/>
              <a:t>None of these men had done anything that would make them ineligible for ordained ministry in the LCMS.</a:t>
            </a:r>
          </a:p>
          <a:p>
            <a:r>
              <a:rPr lang="en-US" dirty="0"/>
              <a:t>A few of these men eventually received calls, others finally “ moved on” into other ministries or secular careers, and some are still on "call lists" waiting for a new church.</a:t>
            </a:r>
          </a:p>
          <a:p>
            <a:r>
              <a:rPr lang="en-US" dirty="0"/>
              <a:t>Two focus groups were over a week apart with different participants, yet the sentiment expressed in both was practically identical.</a:t>
            </a:r>
          </a:p>
        </p:txBody>
      </p:sp>
    </p:spTree>
    <p:extLst>
      <p:ext uri="{BB962C8B-B14F-4D97-AF65-F5344CB8AC3E}">
        <p14:creationId xmlns:p14="http://schemas.microsoft.com/office/powerpoint/2010/main" val="1653196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Pastors Abe and Glen</a:t>
            </a:r>
          </a:p>
        </p:txBody>
      </p:sp>
      <p:sp>
        <p:nvSpPr>
          <p:cNvPr id="3" name="Content Placeholder 2"/>
          <p:cNvSpPr>
            <a:spLocks noGrp="1"/>
          </p:cNvSpPr>
          <p:nvPr>
            <p:ph idx="1"/>
          </p:nvPr>
        </p:nvSpPr>
        <p:spPr>
          <a:xfrm>
            <a:off x="514350" y="2194561"/>
            <a:ext cx="8115300" cy="4282439"/>
          </a:xfrm>
        </p:spPr>
        <p:txBody>
          <a:bodyPr>
            <a:normAutofit fontScale="77500" lnSpcReduction="20000"/>
          </a:bodyPr>
          <a:lstStyle/>
          <a:p>
            <a:pPr>
              <a:lnSpc>
                <a:spcPct val="120000"/>
              </a:lnSpc>
              <a:buNone/>
            </a:pPr>
            <a:r>
              <a:rPr lang="en-US" dirty="0"/>
              <a:t>Pastor Abe (mid 40s) was the sole pastor at a congregation for 15 years and everything seemed to be going well. Then, he was abruptly asked to resign, without being given a reason. The congregation called a much younger pastor to fill his place. Only later did Abe learn that the same thing had happened to the pastor prior to him, as well as the pastor prior to that. This congregation had a history of pushing pastors away right around the 15 year mark, to get someone younger and fresher.</a:t>
            </a:r>
          </a:p>
          <a:p>
            <a:pPr>
              <a:lnSpc>
                <a:spcPct val="120000"/>
              </a:lnSpc>
              <a:buNone/>
            </a:pPr>
            <a:endParaRPr lang="en-US" dirty="0"/>
          </a:p>
          <a:p>
            <a:pPr>
              <a:lnSpc>
                <a:spcPct val="120000"/>
              </a:lnSpc>
              <a:buNone/>
            </a:pPr>
            <a:r>
              <a:rPr lang="en-US" dirty="0"/>
              <a:t>Associate Pastor Glen (late 20s): was fresh out of seminary when he was placed in a small urban congregation. At the time of his placement, he was told by his DP to that the church was not viable and was certainly going to close soon. Within a year, it did close. But when Glen went to find another position, he found that no one was willing to hire someone who had “killed his prior church”.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a:xfrm>
            <a:off x="514350" y="2194561"/>
            <a:ext cx="8115300" cy="4206239"/>
          </a:xfrm>
        </p:spPr>
        <p:txBody>
          <a:bodyPr>
            <a:normAutofit/>
          </a:bodyPr>
          <a:lstStyle/>
          <a:p>
            <a:r>
              <a:rPr lang="en-US" dirty="0"/>
              <a:t>The primary purpose of these groups was to assess the reaction of these men to recommendations from a Presidential Task Force regarding reform to the call process and the treatment of inactive ministers.</a:t>
            </a:r>
          </a:p>
          <a:p>
            <a:endParaRPr lang="en-US" dirty="0"/>
          </a:p>
          <a:p>
            <a:r>
              <a:rPr lang="en-US" dirty="0"/>
              <a:t>A secondary goal for these groups was to explore and assess the quality of care for pastors, specifically pastors in conflicted congregations or those in between calls.</a:t>
            </a:r>
          </a:p>
          <a:p>
            <a:pPr lvl="1"/>
            <a:r>
              <a:rPr lang="en-US" dirty="0"/>
              <a:t>This will be the focus of the rest of my talk today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457950" cy="1293028"/>
          </a:xfrm>
        </p:spPr>
        <p:txBody>
          <a:bodyPr/>
          <a:lstStyle/>
          <a:p>
            <a:r>
              <a:rPr lang="en-US" dirty="0"/>
              <a:t>Identity and Isolation</a:t>
            </a:r>
          </a:p>
        </p:txBody>
      </p:sp>
      <p:sp>
        <p:nvSpPr>
          <p:cNvPr id="3" name="Content Placeholder 2"/>
          <p:cNvSpPr>
            <a:spLocks noGrp="1"/>
          </p:cNvSpPr>
          <p:nvPr>
            <p:ph idx="1"/>
          </p:nvPr>
        </p:nvSpPr>
        <p:spPr>
          <a:xfrm>
            <a:off x="514350" y="2194561"/>
            <a:ext cx="8115300" cy="4434839"/>
          </a:xfrm>
        </p:spPr>
        <p:txBody>
          <a:bodyPr>
            <a:normAutofit fontScale="92500" lnSpcReduction="10000"/>
          </a:bodyPr>
          <a:lstStyle/>
          <a:p>
            <a:r>
              <a:rPr lang="en-US" sz="2000"/>
              <a:t>“Have I </a:t>
            </a:r>
            <a:r>
              <a:rPr lang="en-US" sz="2000" dirty="0"/>
              <a:t>somehow</a:t>
            </a:r>
            <a:r>
              <a:rPr lang="en-US" sz="2000"/>
              <a:t> disqualified </a:t>
            </a:r>
            <a:r>
              <a:rPr lang="en-US" sz="2000" dirty="0"/>
              <a:t>myself? Is God done </a:t>
            </a:r>
            <a:r>
              <a:rPr lang="en-US" sz="2000"/>
              <a:t>with me?” </a:t>
            </a:r>
            <a:endParaRPr lang="en-US" sz="2000" dirty="0"/>
          </a:p>
          <a:p>
            <a:endParaRPr lang="en-US" sz="2000" dirty="0"/>
          </a:p>
          <a:p>
            <a:r>
              <a:rPr lang="en-US" sz="2000" dirty="0"/>
              <a:t>“</a:t>
            </a:r>
            <a:r>
              <a:rPr lang="en-US" sz="2000"/>
              <a:t>I </a:t>
            </a:r>
            <a:r>
              <a:rPr lang="en-US" sz="2000" dirty="0"/>
              <a:t>have no idea where I stand. I'm not even sure </a:t>
            </a:r>
            <a:r>
              <a:rPr lang="en-US" sz="2000"/>
              <a:t>I exist.” </a:t>
            </a:r>
            <a:endParaRPr lang="en-US" sz="2000" dirty="0"/>
          </a:p>
          <a:p>
            <a:endParaRPr lang="en-US" sz="2000" dirty="0"/>
          </a:p>
          <a:p>
            <a:r>
              <a:rPr lang="en-US" sz="2000" dirty="0"/>
              <a:t>“</a:t>
            </a:r>
            <a:r>
              <a:rPr lang="en-US" sz="2000"/>
              <a:t>I visit shut-ins, conduct funerals, and preach on Sunday mornings. Yet my church says that I am </a:t>
            </a:r>
            <a:r>
              <a:rPr lang="en-US" sz="2000" i="1"/>
              <a:t>inactive</a:t>
            </a:r>
            <a:r>
              <a:rPr lang="en-US" sz="2000"/>
              <a:t> in ministry. I am something less than a </a:t>
            </a:r>
            <a:r>
              <a:rPr lang="en-US" sz="2000" i="1" dirty="0"/>
              <a:t>real</a:t>
            </a:r>
            <a:r>
              <a:rPr lang="en-US" sz="2000" i="1"/>
              <a:t> </a:t>
            </a:r>
            <a:r>
              <a:rPr lang="en-US" sz="2000"/>
              <a:t>pastor.”</a:t>
            </a:r>
            <a:endParaRPr lang="en-US" sz="2000" dirty="0"/>
          </a:p>
          <a:p>
            <a:endParaRPr lang="en-US" sz="2000" dirty="0"/>
          </a:p>
          <a:p>
            <a:r>
              <a:rPr lang="en-US" sz="2000" dirty="0"/>
              <a:t>“</a:t>
            </a:r>
            <a:r>
              <a:rPr lang="en-US" sz="2000"/>
              <a:t>If you don't seek out care, you won't have any – because there is no one obligated to </a:t>
            </a:r>
            <a:r>
              <a:rPr lang="en-US" sz="2000" dirty="0"/>
              <a:t>provided</a:t>
            </a:r>
            <a:r>
              <a:rPr lang="en-US" sz="2000"/>
              <a:t> it.”</a:t>
            </a:r>
            <a:endParaRPr lang="en-US" sz="2000" dirty="0"/>
          </a:p>
          <a:p>
            <a:endParaRPr lang="en-US" sz="2000" dirty="0"/>
          </a:p>
          <a:p>
            <a:pPr>
              <a:buFont typeface="Arial" charset="0"/>
              <a:buChar char="•"/>
            </a:pPr>
            <a:r>
              <a:rPr lang="en-US" sz="2100"/>
              <a:t>“I was really close with the other pastors in the area. But the moment I was trouble, </a:t>
            </a:r>
            <a:r>
              <a:rPr lang="en-US" sz="2100" dirty="0"/>
              <a:t>they</a:t>
            </a:r>
            <a:r>
              <a:rPr lang="en-US" sz="2100"/>
              <a:t> all just stopped talking to me.”</a:t>
            </a:r>
            <a:endParaRPr lang="en-US" sz="2100" dirty="0"/>
          </a:p>
        </p:txBody>
      </p:sp>
    </p:spTree>
    <p:extLst>
      <p:ext uri="{BB962C8B-B14F-4D97-AF65-F5344CB8AC3E}">
        <p14:creationId xmlns:p14="http://schemas.microsoft.com/office/powerpoint/2010/main" val="1004523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457950" cy="1293028"/>
          </a:xfrm>
        </p:spPr>
        <p:txBody>
          <a:bodyPr/>
          <a:lstStyle/>
          <a:p>
            <a:r>
              <a:rPr lang="en-US" dirty="0"/>
              <a:t>Results in Lack of Trust</a:t>
            </a:r>
          </a:p>
        </p:txBody>
      </p:sp>
      <p:sp>
        <p:nvSpPr>
          <p:cNvPr id="3" name="Content Placeholder 2"/>
          <p:cNvSpPr>
            <a:spLocks noGrp="1"/>
          </p:cNvSpPr>
          <p:nvPr>
            <p:ph idx="1"/>
          </p:nvPr>
        </p:nvSpPr>
        <p:spPr/>
        <p:txBody>
          <a:bodyPr>
            <a:normAutofit/>
          </a:bodyPr>
          <a:lstStyle/>
          <a:p>
            <a:r>
              <a:rPr lang="en-US" sz="2000" dirty="0"/>
              <a:t>“</a:t>
            </a:r>
            <a:r>
              <a:rPr lang="en-US" sz="2000"/>
              <a:t>My </a:t>
            </a:r>
            <a:r>
              <a:rPr lang="en-US" sz="2000" dirty="0"/>
              <a:t>DP is supposed to take care of me, but he also plays a key role in finding a new job</a:t>
            </a:r>
            <a:r>
              <a:rPr lang="en-US" sz="2000"/>
              <a:t>. If </a:t>
            </a:r>
            <a:r>
              <a:rPr lang="en-US" sz="2000" dirty="0"/>
              <a:t>I am struggling with something, and I open up to him </a:t>
            </a:r>
            <a:r>
              <a:rPr lang="en-US" sz="2000"/>
              <a:t>about it…I'm done.” </a:t>
            </a:r>
            <a:endParaRPr lang="en-US" sz="1800" dirty="0"/>
          </a:p>
          <a:p>
            <a:endParaRPr lang="en-US" sz="1800" dirty="0"/>
          </a:p>
          <a:p>
            <a:r>
              <a:rPr lang="en-US" sz="2000" dirty="0"/>
              <a:t>“</a:t>
            </a:r>
            <a:r>
              <a:rPr lang="en-US" sz="2000"/>
              <a:t>After everything that has happened, my wife can’t believe I would still go back if they gave me a chance. She has </a:t>
            </a:r>
            <a:r>
              <a:rPr lang="en-US" sz="2000" dirty="0"/>
              <a:t>completely lost trust </a:t>
            </a:r>
            <a:r>
              <a:rPr lang="en-US" sz="2000"/>
              <a:t>in denomination’s leadership.” </a:t>
            </a:r>
            <a:endParaRPr lang="en-US" sz="1800" dirty="0"/>
          </a:p>
          <a:p>
            <a:endParaRPr lang="en-US" sz="1800" dirty="0"/>
          </a:p>
          <a:p>
            <a:r>
              <a:rPr lang="en-US" sz="2000" dirty="0"/>
              <a:t>“</a:t>
            </a:r>
            <a:r>
              <a:rPr lang="en-US" sz="2000"/>
              <a:t>Silence from </a:t>
            </a:r>
            <a:r>
              <a:rPr lang="en-US" sz="2000" dirty="0"/>
              <a:t>on</a:t>
            </a:r>
            <a:r>
              <a:rPr lang="en-US" sz="2000"/>
              <a:t> high inevitably leads to </a:t>
            </a:r>
            <a:r>
              <a:rPr lang="en-US" sz="2000" dirty="0"/>
              <a:t>sarcasm</a:t>
            </a:r>
            <a:r>
              <a:rPr lang="en-US" sz="2000"/>
              <a:t>, bitterness and conspiracy theories.”</a:t>
            </a:r>
            <a:endParaRPr lang="en-US" sz="1800" dirty="0"/>
          </a:p>
          <a:p>
            <a:endParaRPr lang="en-US" sz="1800" dirty="0"/>
          </a:p>
        </p:txBody>
      </p:sp>
    </p:spTree>
    <p:extLst>
      <p:ext uri="{BB962C8B-B14F-4D97-AF65-F5344CB8AC3E}">
        <p14:creationId xmlns:p14="http://schemas.microsoft.com/office/powerpoint/2010/main" val="258161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457950" cy="1293028"/>
          </a:xfrm>
        </p:spPr>
        <p:txBody>
          <a:bodyPr/>
          <a:lstStyle/>
          <a:p>
            <a:r>
              <a:rPr lang="en-US" dirty="0"/>
              <a:t>They still Need Care</a:t>
            </a:r>
          </a:p>
        </p:txBody>
      </p:sp>
      <p:sp>
        <p:nvSpPr>
          <p:cNvPr id="3" name="Content Placeholder 2"/>
          <p:cNvSpPr>
            <a:spLocks noGrp="1"/>
          </p:cNvSpPr>
          <p:nvPr>
            <p:ph idx="1"/>
          </p:nvPr>
        </p:nvSpPr>
        <p:spPr>
          <a:xfrm>
            <a:off x="514350" y="2194561"/>
            <a:ext cx="8115300" cy="4511039"/>
          </a:xfrm>
        </p:spPr>
        <p:txBody>
          <a:bodyPr/>
          <a:lstStyle/>
          <a:p>
            <a:pPr>
              <a:buFont typeface="Arial" charset="0"/>
              <a:buChar char="•"/>
            </a:pPr>
            <a:r>
              <a:rPr lang="en-US" sz="1900" dirty="0"/>
              <a:t>From</a:t>
            </a:r>
            <a:r>
              <a:rPr lang="en-US" sz="1900"/>
              <a:t> where have you received your pastoral care?</a:t>
            </a:r>
            <a:endParaRPr lang="en-US" sz="1900" dirty="0"/>
          </a:p>
          <a:p>
            <a:pPr lvl="1">
              <a:buFont typeface="Arial" charset="0"/>
              <a:buChar char="•"/>
            </a:pPr>
            <a:r>
              <a:rPr lang="en-US" sz="1800"/>
              <a:t>Practically in unison: “ I </a:t>
            </a:r>
            <a:r>
              <a:rPr lang="en-US" sz="1800" dirty="0"/>
              <a:t>don’t</a:t>
            </a:r>
            <a:r>
              <a:rPr lang="en-US" sz="1800"/>
              <a:t>”</a:t>
            </a:r>
            <a:endParaRPr lang="en-US" sz="1800" dirty="0"/>
          </a:p>
          <a:p>
            <a:pPr>
              <a:buFont typeface="Arial" charset="0"/>
              <a:buChar char="•"/>
            </a:pPr>
            <a:endParaRPr lang="en-US" sz="1900" dirty="0"/>
          </a:p>
          <a:p>
            <a:r>
              <a:rPr lang="en-US" sz="1900"/>
              <a:t>“[My DP] only called me when there was bad news or when it was </a:t>
            </a:r>
            <a:r>
              <a:rPr lang="en-US" sz="1900" dirty="0"/>
              <a:t>time</a:t>
            </a:r>
            <a:r>
              <a:rPr lang="en-US" sz="1900"/>
              <a:t> to fill out my annual paperwork.”</a:t>
            </a:r>
            <a:endParaRPr lang="en-US" sz="1900" dirty="0"/>
          </a:p>
          <a:p>
            <a:pPr>
              <a:buFont typeface="Arial" charset="0"/>
              <a:buChar char="•"/>
            </a:pPr>
            <a:endParaRPr lang="en-US" dirty="0"/>
          </a:p>
          <a:p>
            <a:r>
              <a:rPr lang="en-US" sz="1900" dirty="0"/>
              <a:t>“</a:t>
            </a:r>
            <a:r>
              <a:rPr lang="en-US" sz="1900"/>
              <a:t>I understand my DP is busy. He oversees many pastors who are in the trenches. </a:t>
            </a:r>
            <a:r>
              <a:rPr lang="en-US" sz="1900" dirty="0"/>
              <a:t>But</a:t>
            </a:r>
            <a:r>
              <a:rPr lang="en-US" sz="1900"/>
              <a:t> some of us </a:t>
            </a:r>
            <a:r>
              <a:rPr lang="en-US" sz="1900" dirty="0"/>
              <a:t>have</a:t>
            </a:r>
            <a:r>
              <a:rPr lang="en-US" sz="1900"/>
              <a:t> gone from the trenches to the infirmaries, and there is </a:t>
            </a:r>
            <a:r>
              <a:rPr lang="en-US" sz="1900" dirty="0"/>
              <a:t>no</a:t>
            </a:r>
            <a:r>
              <a:rPr lang="en-US" sz="1900"/>
              <a:t> one there for us.”</a:t>
            </a:r>
            <a:endParaRPr lang="en-US" sz="1900" dirty="0"/>
          </a:p>
          <a:p>
            <a:pPr>
              <a:buFont typeface="Arial" charset="0"/>
              <a:buChar char="•"/>
            </a:pPr>
            <a:endParaRPr lang="en-US" dirty="0"/>
          </a:p>
          <a:p>
            <a:r>
              <a:rPr lang="en-US" sz="1900" dirty="0"/>
              <a:t>“</a:t>
            </a:r>
            <a:r>
              <a:rPr lang="en-US" sz="1900"/>
              <a:t>How would you pastor a lay person in </a:t>
            </a:r>
            <a:r>
              <a:rPr lang="en-US" sz="1900" dirty="0"/>
              <a:t>your</a:t>
            </a:r>
            <a:r>
              <a:rPr lang="en-US" sz="1900"/>
              <a:t> church that was struggling with his job or suddenly unemployed? How would you pastor his family? Just </a:t>
            </a:r>
            <a:r>
              <a:rPr lang="en-US" sz="1900" dirty="0"/>
              <a:t>do</a:t>
            </a:r>
            <a:r>
              <a:rPr lang="en-US" sz="1900"/>
              <a:t> that for me and for my family.”</a:t>
            </a:r>
            <a:endParaRPr lang="en-US" sz="1900" dirty="0"/>
          </a:p>
        </p:txBody>
      </p:sp>
    </p:spTree>
    <p:extLst>
      <p:ext uri="{BB962C8B-B14F-4D97-AF65-F5344CB8AC3E}">
        <p14:creationId xmlns:p14="http://schemas.microsoft.com/office/powerpoint/2010/main" val="1122318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Not</a:t>
            </a:r>
            <a:r>
              <a:rPr lang="en-US" sz="3200"/>
              <a:t> Much has Changed Since  2001 ( Hoge &amp; Wenger</a:t>
            </a:r>
            <a:r>
              <a:rPr lang="en-US"/>
              <a:t> </a:t>
            </a:r>
            <a:r>
              <a:rPr lang="en-US" sz="3200"/>
              <a:t>)</a:t>
            </a:r>
            <a:endParaRPr lang="en-US" dirty="0"/>
          </a:p>
        </p:txBody>
      </p:sp>
      <p:sp>
        <p:nvSpPr>
          <p:cNvPr id="3" name="Content Placeholder 2"/>
          <p:cNvSpPr>
            <a:spLocks noGrp="1"/>
          </p:cNvSpPr>
          <p:nvPr>
            <p:ph idx="1"/>
          </p:nvPr>
        </p:nvSpPr>
        <p:spPr>
          <a:xfrm>
            <a:off x="514350" y="2194561"/>
            <a:ext cx="8115300" cy="4434839"/>
          </a:xfrm>
        </p:spPr>
        <p:txBody>
          <a:bodyPr>
            <a:normAutofit/>
          </a:bodyPr>
          <a:lstStyle/>
          <a:p>
            <a:r>
              <a:rPr lang="en-US" sz="1800" dirty="0"/>
              <a:t>Despite</a:t>
            </a:r>
            <a:r>
              <a:rPr lang="en-US" sz="1800"/>
              <a:t> major differences in the </a:t>
            </a:r>
            <a:r>
              <a:rPr lang="en-US" sz="1800" dirty="0"/>
              <a:t>pastor</a:t>
            </a:r>
            <a:r>
              <a:rPr lang="en-US" sz="1800"/>
              <a:t> call process and in ecclesiastical structure, denominations </a:t>
            </a:r>
            <a:r>
              <a:rPr lang="en-US" sz="1800" dirty="0"/>
              <a:t>are not that different from </a:t>
            </a:r>
            <a:r>
              <a:rPr lang="en-US" sz="1800"/>
              <a:t>one another</a:t>
            </a:r>
            <a:r>
              <a:rPr lang="en-US" sz="1600"/>
              <a:t> </a:t>
            </a:r>
            <a:r>
              <a:rPr lang="en-US" sz="1800"/>
              <a:t>in terms of the pastors</a:t>
            </a:r>
            <a:r>
              <a:rPr lang="en-US" sz="1800" dirty="0"/>
              <a:t>’</a:t>
            </a:r>
            <a:r>
              <a:rPr lang="en-US" sz="1800"/>
              <a:t> experience. </a:t>
            </a:r>
            <a:endParaRPr lang="en-US" sz="1800" dirty="0"/>
          </a:p>
          <a:p>
            <a:r>
              <a:rPr lang="en-US" sz="1800"/>
              <a:t>Many pastors approaching burnout feel isolated</a:t>
            </a:r>
            <a:r>
              <a:rPr lang="en-US" sz="1600"/>
              <a:t> </a:t>
            </a:r>
            <a:r>
              <a:rPr lang="en-US" sz="1800"/>
              <a:t>and unsupported.</a:t>
            </a:r>
            <a:endParaRPr lang="en-US" sz="1600" dirty="0"/>
          </a:p>
          <a:p>
            <a:r>
              <a:rPr lang="en-US" sz="1800" dirty="0"/>
              <a:t>There are problem pastors and problem </a:t>
            </a:r>
            <a:r>
              <a:rPr lang="en-US" sz="1800"/>
              <a:t>lay people</a:t>
            </a:r>
            <a:r>
              <a:rPr lang="en-US" sz="1800" dirty="0"/>
              <a:t>.</a:t>
            </a:r>
            <a:endParaRPr lang="en-US" sz="1600" dirty="0"/>
          </a:p>
          <a:p>
            <a:pPr lvl="1"/>
            <a:r>
              <a:rPr lang="en-US" sz="1600" dirty="0"/>
              <a:t>Pastors are entitled and independent - come off as arrogant</a:t>
            </a:r>
            <a:endParaRPr lang="en-US" sz="1400" dirty="0"/>
          </a:p>
          <a:p>
            <a:pPr lvl="1"/>
            <a:r>
              <a:rPr lang="en-US" sz="1600" dirty="0"/>
              <a:t>Lay people </a:t>
            </a:r>
            <a:r>
              <a:rPr lang="en-US" sz="1600"/>
              <a:t>are consumerist and </a:t>
            </a:r>
            <a:r>
              <a:rPr lang="en-US" sz="1600" dirty="0"/>
              <a:t>hold less reverence for pastors</a:t>
            </a:r>
            <a:endParaRPr lang="en-US" sz="1400" dirty="0"/>
          </a:p>
          <a:p>
            <a:pPr lvl="1"/>
            <a:r>
              <a:rPr lang="en-US" sz="1600"/>
              <a:t>And a </a:t>
            </a:r>
            <a:r>
              <a:rPr lang="en-US" sz="1600" dirty="0"/>
              <a:t>conflicted situation can provoke the worst out of both</a:t>
            </a:r>
          </a:p>
          <a:p>
            <a:r>
              <a:rPr lang="en-US" sz="1800" dirty="0"/>
              <a:t>Less</a:t>
            </a:r>
            <a:r>
              <a:rPr lang="en-US" sz="1800"/>
              <a:t> reverence for the pastoral office and distrust of institutions.</a:t>
            </a:r>
            <a:endParaRPr lang="en-US" sz="1800" dirty="0"/>
          </a:p>
          <a:p>
            <a:pPr lvl="1"/>
            <a:r>
              <a:rPr lang="en-US" sz="1600"/>
              <a:t>Lay people do not show as much respect for their pastors</a:t>
            </a:r>
            <a:endParaRPr lang="en-US" sz="1600" dirty="0"/>
          </a:p>
          <a:p>
            <a:pPr lvl="1"/>
            <a:r>
              <a:rPr lang="en-US" sz="1600"/>
              <a:t>Pastors have a high level of distrust of their judicatory leaders.</a:t>
            </a:r>
            <a:endParaRPr lang="en-US" sz="1600" dirty="0"/>
          </a:p>
          <a:p>
            <a:r>
              <a:rPr lang="en-US" sz="1800"/>
              <a:t>Conflict is the second most cited reason for leaving the ministry, second only to being called to other ministry.</a:t>
            </a:r>
            <a:endParaRPr lang="en-US" sz="1800" dirty="0"/>
          </a:p>
        </p:txBody>
      </p:sp>
    </p:spTree>
    <p:extLst>
      <p:ext uri="{BB962C8B-B14F-4D97-AF65-F5344CB8AC3E}">
        <p14:creationId xmlns:p14="http://schemas.microsoft.com/office/powerpoint/2010/main" val="63996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Pastor Carl</a:t>
            </a:r>
          </a:p>
        </p:txBody>
      </p:sp>
      <p:sp>
        <p:nvSpPr>
          <p:cNvPr id="3" name="Content Placeholder 2"/>
          <p:cNvSpPr>
            <a:spLocks noGrp="1"/>
          </p:cNvSpPr>
          <p:nvPr>
            <p:ph idx="1"/>
          </p:nvPr>
        </p:nvSpPr>
        <p:spPr/>
        <p:txBody>
          <a:bodyPr/>
          <a:lstStyle/>
          <a:p>
            <a:pPr>
              <a:buNone/>
            </a:pPr>
            <a:r>
              <a:rPr lang="en-US" dirty="0"/>
              <a:t>Associate Pastor Carl (mid 30s) “We had been having budget trouble for a while. Out the blue, I was called to a Trustee meeting at church, which I knew wasn’t good. They told me there was no longer money in the budget to pay me. I wasn’t even given time to even call my wife. They told me to gather my things and pointed me to the door. As I left, one of the lay leaders said to me, ‘If you tell anyone what happened here, our lawyers will come after you.’ The senior pastor was too afraid to say anything, and my DP never came to my aid.”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Recommendations </a:t>
            </a:r>
          </a:p>
        </p:txBody>
      </p:sp>
      <p:sp>
        <p:nvSpPr>
          <p:cNvPr id="3" name="Text Placeholder 2"/>
          <p:cNvSpPr>
            <a:spLocks noGrp="1"/>
          </p:cNvSpPr>
          <p:nvPr>
            <p:ph type="body" idx="1"/>
          </p:nvPr>
        </p:nvSpPr>
        <p:spPr/>
        <p:txBody>
          <a:bodyPr>
            <a:noAutofit/>
          </a:bodyPr>
          <a:lstStyle/>
          <a:p>
            <a:r>
              <a:rPr lang="en-US" sz="2100" i="1" dirty="0"/>
              <a:t>The following recommendations were directed toward denominational leaders – but some can also be applied to other pastors and even congregation leaders, in terms of taking care of other pastors.</a:t>
            </a:r>
          </a:p>
        </p:txBody>
      </p:sp>
    </p:spTree>
    <p:extLst>
      <p:ext uri="{BB962C8B-B14F-4D97-AF65-F5344CB8AC3E}">
        <p14:creationId xmlns:p14="http://schemas.microsoft.com/office/powerpoint/2010/main" val="105678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Autofit/>
          </a:bodyPr>
          <a:lstStyle/>
          <a:p>
            <a:r>
              <a:rPr lang="en-US" sz="2000" dirty="0"/>
              <a:t>In 2001, Dean </a:t>
            </a:r>
            <a:r>
              <a:rPr lang="en-US" sz="2000" dirty="0" err="1"/>
              <a:t>Hoge</a:t>
            </a:r>
            <a:r>
              <a:rPr lang="en-US" sz="2000" dirty="0"/>
              <a:t> and Jacqueline Wenger (</a:t>
            </a:r>
            <a:r>
              <a:rPr lang="en-US" sz="2000" i="1" dirty="0"/>
              <a:t>Pastors in Transition</a:t>
            </a:r>
            <a:r>
              <a:rPr lang="en-US" sz="2000" dirty="0"/>
              <a:t>,</a:t>
            </a:r>
            <a:r>
              <a:rPr lang="en-US" sz="2000" i="1" dirty="0"/>
              <a:t> </a:t>
            </a:r>
            <a:r>
              <a:rPr lang="en-US" sz="2000" dirty="0"/>
              <a:t>Eerdmans, 2005) studied former pastors in the LCMS and four other major denominations.</a:t>
            </a:r>
            <a:endParaRPr lang="en-US" sz="1800" dirty="0"/>
          </a:p>
          <a:p>
            <a:pPr lvl="1"/>
            <a:r>
              <a:rPr lang="en-US" sz="1800" dirty="0"/>
              <a:t>Assemblies of God, ELCA, United Methodist, Presbyterian-USA</a:t>
            </a:r>
          </a:p>
          <a:p>
            <a:r>
              <a:rPr lang="en-US" sz="2000" dirty="0"/>
              <a:t>In 2013 the LCMS Convention resolved to study its “ inactive” pastors (that is , ministers who do not have a ministry call)</a:t>
            </a:r>
            <a:endParaRPr lang="en-US" sz="1800" dirty="0"/>
          </a:p>
          <a:p>
            <a:pPr lvl="1"/>
            <a:r>
              <a:rPr lang="en-US" sz="1800" dirty="0"/>
              <a:t>Survey of LCMS District Presidents in 2014, about the inactive pastors in each of their districts</a:t>
            </a:r>
          </a:p>
          <a:p>
            <a:pPr lvl="1"/>
            <a:r>
              <a:rPr lang="en-US" sz="1800" dirty="0"/>
              <a:t>Focus Groups with Inactive Ministers in April, 2016</a:t>
            </a:r>
          </a:p>
          <a:p>
            <a:r>
              <a:rPr lang="en-US" sz="2000" dirty="0"/>
              <a:t>In Fall 2015, LifeWay conducts their (Phase 3) survey on former pastors, which included an LCMS sample.</a:t>
            </a:r>
            <a:endParaRPr lang="en-US" sz="1800" dirty="0"/>
          </a:p>
        </p:txBody>
      </p:sp>
    </p:spTree>
    <p:extLst>
      <p:ext uri="{BB962C8B-B14F-4D97-AF65-F5344CB8AC3E}">
        <p14:creationId xmlns:p14="http://schemas.microsoft.com/office/powerpoint/2010/main" val="1026152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 RECEIVE HIM IN THE LORD WITH ALL JOY, AND HONOR SUCH MEN, FOR HE NEARLY DIED FOR THE WORK OF CHRIST...</a:t>
            </a:r>
          </a:p>
          <a:p>
            <a:r>
              <a:rPr lang="en-US" dirty="0"/>
              <a:t> </a:t>
            </a:r>
            <a:r>
              <a:rPr lang="x-none" dirty="0"/>
              <a:t>O RECEIVE HIM</a:t>
            </a:r>
            <a:br>
              <a:rPr lang="x-none" dirty="0"/>
            </a:br>
            <a:endParaRPr lang="en-US" dirty="0"/>
          </a:p>
        </p:txBody>
      </p:sp>
      <p:sp>
        <p:nvSpPr>
          <p:cNvPr id="3" name="Text Placeholder 2"/>
          <p:cNvSpPr>
            <a:spLocks noGrp="1"/>
          </p:cNvSpPr>
          <p:nvPr>
            <p:ph type="body" sz="half" idx="2"/>
          </p:nvPr>
        </p:nvSpPr>
        <p:spPr/>
        <p:txBody>
          <a:bodyPr>
            <a:normAutofit/>
          </a:bodyPr>
          <a:lstStyle/>
          <a:p>
            <a:r>
              <a:rPr lang="x-none" sz="1800" dirty="0"/>
              <a:t>Philippians 2:29-30</a:t>
            </a:r>
            <a:endParaRPr lang="en-US" sz="1800" dirty="0"/>
          </a:p>
        </p:txBody>
      </p:sp>
    </p:spTree>
    <p:extLst>
      <p:ext uri="{BB962C8B-B14F-4D97-AF65-F5344CB8AC3E}">
        <p14:creationId xmlns:p14="http://schemas.microsoft.com/office/powerpoint/2010/main" val="1068099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 </a:t>
            </a:r>
          </a:p>
          <a:p>
            <a:r>
              <a:rPr lang="en-US" dirty="0"/>
              <a:t>Be</a:t>
            </a:r>
            <a:r>
              <a:rPr lang="en-US"/>
              <a:t> a Pastor to Pastors</a:t>
            </a:r>
            <a:endParaRPr lang="en-US" dirty="0"/>
          </a:p>
        </p:txBody>
      </p:sp>
      <p:sp>
        <p:nvSpPr>
          <p:cNvPr id="3" name="Content Placeholder 2"/>
          <p:cNvSpPr>
            <a:spLocks noGrp="1"/>
          </p:cNvSpPr>
          <p:nvPr>
            <p:ph idx="1"/>
          </p:nvPr>
        </p:nvSpPr>
        <p:spPr/>
        <p:txBody>
          <a:bodyPr>
            <a:normAutofit/>
          </a:bodyPr>
          <a:lstStyle/>
          <a:p>
            <a:r>
              <a:rPr lang="en-US" dirty="0"/>
              <a:t>Most of what we found confirmed the general wisdom. </a:t>
            </a:r>
          </a:p>
          <a:p>
            <a:r>
              <a:rPr lang="en-US" dirty="0"/>
              <a:t>But though it seems obvious, it isn’t taking place</a:t>
            </a:r>
          </a:p>
          <a:p>
            <a:r>
              <a:rPr lang="en-US" dirty="0"/>
              <a:t>Be the pastor to the pastors</a:t>
            </a:r>
          </a:p>
          <a:p>
            <a:pPr lvl="1"/>
            <a:r>
              <a:rPr lang="en-US" sz="1800" dirty="0"/>
              <a:t>How would you pastor a lay person struggling with their job / unemployment</a:t>
            </a:r>
          </a:p>
          <a:p>
            <a:pPr lvl="1"/>
            <a:r>
              <a:rPr lang="en-US" sz="1800" dirty="0"/>
              <a:t>Do not neglect to care for their families</a:t>
            </a:r>
            <a:endParaRPr lang="en-US" dirty="0"/>
          </a:p>
          <a:p>
            <a:r>
              <a:rPr lang="en-US" dirty="0"/>
              <a:t>Be intentional – its up to you to (re)build trust.</a:t>
            </a:r>
          </a:p>
          <a:p>
            <a:r>
              <a:rPr lang="en-US" dirty="0"/>
              <a:t>Pray for them. Not just when you are with them , but even when they are not aware that you are praying for them</a:t>
            </a:r>
          </a:p>
        </p:txBody>
      </p:sp>
    </p:spTree>
    <p:extLst>
      <p:ext uri="{BB962C8B-B14F-4D97-AF65-F5344CB8AC3E}">
        <p14:creationId xmlns:p14="http://schemas.microsoft.com/office/powerpoint/2010/main" val="1158831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Recommendations –Facing </a:t>
            </a:r>
            <a:r>
              <a:rPr lang="en-US" dirty="0"/>
              <a:t>Conflict</a:t>
            </a:r>
          </a:p>
        </p:txBody>
      </p:sp>
      <p:sp>
        <p:nvSpPr>
          <p:cNvPr id="3" name="Content Placeholder 2"/>
          <p:cNvSpPr>
            <a:spLocks noGrp="1"/>
          </p:cNvSpPr>
          <p:nvPr>
            <p:ph idx="1"/>
          </p:nvPr>
        </p:nvSpPr>
        <p:spPr/>
        <p:txBody>
          <a:bodyPr>
            <a:noAutofit/>
          </a:bodyPr>
          <a:lstStyle/>
          <a:p>
            <a:r>
              <a:rPr lang="en-US" sz="2000" dirty="0"/>
              <a:t>Training – Seminaries need to devote whole courses to handling congregational conflict</a:t>
            </a:r>
          </a:p>
          <a:p>
            <a:r>
              <a:rPr lang="en-US" sz="2000" dirty="0"/>
              <a:t>Whole-Person Care</a:t>
            </a:r>
          </a:p>
          <a:p>
            <a:pPr lvl="1"/>
            <a:r>
              <a:rPr lang="en-US" sz="1800" dirty="0"/>
              <a:t>They will have other issues too– don’t let the conflict situation be the only thing you talk about</a:t>
            </a:r>
          </a:p>
          <a:p>
            <a:pPr lvl="1"/>
            <a:r>
              <a:rPr lang="en-US" sz="1800" dirty="0"/>
              <a:t>Don’t let them get to the point that every time you call they expect bad news</a:t>
            </a:r>
          </a:p>
          <a:p>
            <a:r>
              <a:rPr lang="en-US" sz="2000" dirty="0"/>
              <a:t>Get them reinforcements</a:t>
            </a:r>
          </a:p>
          <a:p>
            <a:pPr lvl="1"/>
            <a:r>
              <a:rPr lang="en-US" sz="1800" dirty="0"/>
              <a:t>Conflict means extra work without a break from their normal duties</a:t>
            </a:r>
          </a:p>
          <a:p>
            <a:pPr lvl="1"/>
            <a:r>
              <a:rPr lang="en-US" sz="1800" dirty="0"/>
              <a:t>A helper to handle some pastoral duties</a:t>
            </a:r>
          </a:p>
          <a:p>
            <a:pPr lvl="2"/>
            <a:r>
              <a:rPr lang="en-US" sz="1600" dirty="0"/>
              <a:t>Visitation, preaching , Bible classes, etc.</a:t>
            </a:r>
          </a:p>
          <a:p>
            <a:pPr lvl="2"/>
            <a:r>
              <a:rPr lang="en-US" sz="1600" dirty="0"/>
              <a:t>Or just someone to commiserate with</a:t>
            </a:r>
            <a:endParaRPr lang="en-US" dirty="0"/>
          </a:p>
        </p:txBody>
      </p:sp>
    </p:spTree>
    <p:extLst>
      <p:ext uri="{BB962C8B-B14F-4D97-AF65-F5344CB8AC3E}">
        <p14:creationId xmlns:p14="http://schemas.microsoft.com/office/powerpoint/2010/main" val="88039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 Leaving Ministry</a:t>
            </a:r>
          </a:p>
        </p:txBody>
      </p:sp>
      <p:sp>
        <p:nvSpPr>
          <p:cNvPr id="3" name="Content Placeholder 2"/>
          <p:cNvSpPr>
            <a:spLocks noGrp="1"/>
          </p:cNvSpPr>
          <p:nvPr>
            <p:ph idx="1"/>
          </p:nvPr>
        </p:nvSpPr>
        <p:spPr/>
        <p:txBody>
          <a:bodyPr>
            <a:normAutofit/>
          </a:bodyPr>
          <a:lstStyle/>
          <a:p>
            <a:r>
              <a:rPr lang="en-US" dirty="0"/>
              <a:t>Much of their personal and spiritual identity is tied up in being a pastor</a:t>
            </a:r>
          </a:p>
          <a:p>
            <a:r>
              <a:rPr lang="en-US" dirty="0"/>
              <a:t>Seminary degrees are a hindrance in the job market</a:t>
            </a:r>
          </a:p>
          <a:p>
            <a:pPr lvl="1"/>
            <a:r>
              <a:rPr lang="en-US" dirty="0"/>
              <a:t>Over-qualified by degree, but under-qualified in training and experience</a:t>
            </a:r>
          </a:p>
          <a:p>
            <a:r>
              <a:rPr lang="en-US" dirty="0"/>
              <a:t>They may not even know what other careers they might be suited for, or how to find them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noble goal</a:t>
            </a:r>
          </a:p>
        </p:txBody>
      </p:sp>
      <p:sp>
        <p:nvSpPr>
          <p:cNvPr id="3" name="Content Placeholder 2"/>
          <p:cNvSpPr>
            <a:spLocks noGrp="1"/>
          </p:cNvSpPr>
          <p:nvPr>
            <p:ph idx="1"/>
          </p:nvPr>
        </p:nvSpPr>
        <p:spPr/>
        <p:txBody>
          <a:bodyPr vert="horz" lIns="91440" tIns="45720" rIns="91440" bIns="45720" rtlCol="0" anchor="t">
            <a:normAutofit/>
          </a:bodyPr>
          <a:lstStyle/>
          <a:p>
            <a:r>
              <a:rPr lang="x-none" dirty="0"/>
              <a:t>Moral – just as pastors are to care for their parishioners, the Church as a whole needs to care for its pastors.</a:t>
            </a:r>
          </a:p>
          <a:p>
            <a:endParaRPr lang="en-US" dirty="0"/>
          </a:p>
          <a:p>
            <a:r>
              <a:rPr lang="x-none" dirty="0"/>
              <a:t>Practical – the Church needs these pastors, and we need them to be at their best.</a:t>
            </a:r>
          </a:p>
          <a:p>
            <a:endParaRPr lang="en-US" dirty="0"/>
          </a:p>
          <a:p>
            <a:r>
              <a:rPr lang="x-none" dirty="0"/>
              <a:t>Witness– the world is watching, they will notice how we treat our own.</a:t>
            </a:r>
          </a:p>
          <a:p>
            <a:pPr marL="0" indent="0">
              <a:buNone/>
            </a:pPr>
            <a:endParaRPr lang="en-US" dirty="0"/>
          </a:p>
        </p:txBody>
      </p:sp>
    </p:spTree>
    <p:extLst>
      <p:ext uri="{BB962C8B-B14F-4D97-AF65-F5344CB8AC3E}">
        <p14:creationId xmlns:p14="http://schemas.microsoft.com/office/powerpoint/2010/main" val="1288258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Pastor Rick</a:t>
            </a:r>
          </a:p>
        </p:txBody>
      </p:sp>
      <p:sp>
        <p:nvSpPr>
          <p:cNvPr id="3" name="Content Placeholder 2"/>
          <p:cNvSpPr>
            <a:spLocks noGrp="1"/>
          </p:cNvSpPr>
          <p:nvPr>
            <p:ph idx="1"/>
          </p:nvPr>
        </p:nvSpPr>
        <p:spPr/>
        <p:txBody>
          <a:bodyPr>
            <a:normAutofit/>
          </a:bodyPr>
          <a:lstStyle/>
          <a:p>
            <a:pPr>
              <a:buNone/>
            </a:pPr>
            <a:r>
              <a:rPr lang="en-US" dirty="0"/>
              <a:t>Rick (early 40s) was happy with the congregation he was placed in after graduating seminary. But soon, his wife and oldest child became ill. Eventually they learned that their symptoms were a reaction to chemicals in the air from local refineries. For the sake of his family’s health, Rick resigned from his first call. He planned to take another pastor position in a different community, but he had trouble finding a church that would hire after apparently abandoning his first congregation. Eventually, Rick returned to his previous career in software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Comparison</a:t>
            </a:r>
            <a:r>
              <a:rPr lang="en-US"/>
              <a:t> of </a:t>
            </a:r>
            <a:br>
              <a:rPr lang="en-US" dirty="0"/>
            </a:br>
            <a:r>
              <a:rPr lang="en-US"/>
              <a:t>Survey results:</a:t>
            </a:r>
            <a:endParaRPr lang="en-US" dirty="0"/>
          </a:p>
        </p:txBody>
      </p:sp>
      <p:sp>
        <p:nvSpPr>
          <p:cNvPr id="5" name="Text Placeholder 4"/>
          <p:cNvSpPr>
            <a:spLocks noGrp="1"/>
          </p:cNvSpPr>
          <p:nvPr>
            <p:ph type="body" idx="1"/>
          </p:nvPr>
        </p:nvSpPr>
        <p:spPr>
          <a:xfrm>
            <a:off x="768350" y="3641726"/>
            <a:ext cx="7867650" cy="955675"/>
          </a:xfrm>
        </p:spPr>
        <p:txBody>
          <a:bodyPr>
            <a:normAutofit/>
          </a:bodyPr>
          <a:lstStyle/>
          <a:p>
            <a:r>
              <a:rPr lang="en-US" dirty="0" err="1"/>
              <a:t>LifeWay</a:t>
            </a:r>
            <a:r>
              <a:rPr lang="en-US" dirty="0"/>
              <a:t> Sample</a:t>
            </a:r>
          </a:p>
          <a:p>
            <a:r>
              <a:rPr lang="en-US" dirty="0"/>
              <a:t>LCMS Oversample</a:t>
            </a:r>
          </a:p>
        </p:txBody>
      </p:sp>
    </p:spTree>
    <p:extLst>
      <p:ext uri="{BB962C8B-B14F-4D97-AF65-F5344CB8AC3E}">
        <p14:creationId xmlns:p14="http://schemas.microsoft.com/office/powerpoint/2010/main" val="104005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Differences-Ministry</a:t>
            </a:r>
          </a:p>
        </p:txBody>
      </p:sp>
      <p:sp>
        <p:nvSpPr>
          <p:cNvPr id="5" name="Text Placeholder 4"/>
          <p:cNvSpPr>
            <a:spLocks noGrp="1"/>
          </p:cNvSpPr>
          <p:nvPr>
            <p:ph type="body" idx="1"/>
          </p:nvPr>
        </p:nvSpPr>
        <p:spPr/>
        <p:txBody>
          <a:bodyPr/>
          <a:lstStyle/>
          <a:p>
            <a:r>
              <a:rPr lang="en-US" dirty="0"/>
              <a:t>LCMS</a:t>
            </a:r>
          </a:p>
        </p:txBody>
      </p:sp>
      <p:sp>
        <p:nvSpPr>
          <p:cNvPr id="3" name="Content Placeholder 2"/>
          <p:cNvSpPr>
            <a:spLocks noGrp="1"/>
          </p:cNvSpPr>
          <p:nvPr>
            <p:ph sz="half" idx="2"/>
          </p:nvPr>
        </p:nvSpPr>
        <p:spPr>
          <a:xfrm>
            <a:off x="514351" y="3132667"/>
            <a:ext cx="7436787" cy="3086019"/>
          </a:xfrm>
        </p:spPr>
        <p:txBody>
          <a:bodyPr/>
          <a:lstStyle/>
          <a:p>
            <a:r>
              <a:rPr lang="en-US" dirty="0"/>
              <a:t>Much shorter careers as pastor</a:t>
            </a:r>
          </a:p>
          <a:p>
            <a:pPr lvl="1"/>
            <a:r>
              <a:rPr lang="en-US" dirty="0"/>
              <a:t>25% less than 5 years</a:t>
            </a:r>
          </a:p>
          <a:p>
            <a:pPr lvl="1"/>
            <a:r>
              <a:rPr lang="en-US" dirty="0"/>
              <a:t> 16% over 20 years</a:t>
            </a:r>
          </a:p>
          <a:p>
            <a:endParaRPr lang="en-US" dirty="0"/>
          </a:p>
          <a:p>
            <a:r>
              <a:rPr lang="en-US" dirty="0"/>
              <a:t>Less likely to have been in a small congregations</a:t>
            </a:r>
          </a:p>
          <a:p>
            <a:pPr lvl="1"/>
            <a:r>
              <a:rPr lang="en-US" dirty="0"/>
              <a:t>65% over 100 people</a:t>
            </a:r>
          </a:p>
          <a:p>
            <a:pPr lvl="1"/>
            <a:r>
              <a:rPr lang="en-US" dirty="0"/>
              <a:t>12% under 50 people</a:t>
            </a:r>
          </a:p>
          <a:p>
            <a:endParaRPr lang="en-US" dirty="0"/>
          </a:p>
        </p:txBody>
      </p:sp>
      <p:sp>
        <p:nvSpPr>
          <p:cNvPr id="6" name="Text Placeholder 5"/>
          <p:cNvSpPr>
            <a:spLocks noGrp="1"/>
          </p:cNvSpPr>
          <p:nvPr>
            <p:ph type="body" sz="quarter" idx="3"/>
          </p:nvPr>
        </p:nvSpPr>
        <p:spPr/>
        <p:txBody>
          <a:bodyPr/>
          <a:lstStyle/>
          <a:p>
            <a:r>
              <a:rPr lang="en-US" dirty="0"/>
              <a:t>LifeWay Sample</a:t>
            </a:r>
          </a:p>
        </p:txBody>
      </p:sp>
      <p:sp>
        <p:nvSpPr>
          <p:cNvPr id="7" name="Content Placeholder 6"/>
          <p:cNvSpPr>
            <a:spLocks noGrp="1"/>
          </p:cNvSpPr>
          <p:nvPr>
            <p:ph sz="quarter" idx="4"/>
          </p:nvPr>
        </p:nvSpPr>
        <p:spPr/>
        <p:txBody>
          <a:bodyPr/>
          <a:lstStyle/>
          <a:p>
            <a:endParaRPr lang="en-US" dirty="0"/>
          </a:p>
          <a:p>
            <a:pPr lvl="1"/>
            <a:r>
              <a:rPr lang="en-US"/>
              <a:t>15% less </a:t>
            </a:r>
            <a:r>
              <a:rPr lang="en-US" dirty="0"/>
              <a:t>than 5 </a:t>
            </a:r>
            <a:r>
              <a:rPr lang="en-US"/>
              <a:t>years </a:t>
            </a:r>
            <a:endParaRPr lang="en-US" dirty="0"/>
          </a:p>
          <a:p>
            <a:pPr lvl="1"/>
            <a:r>
              <a:rPr lang="en-US"/>
              <a:t>29 % </a:t>
            </a:r>
            <a:r>
              <a:rPr lang="en-US" dirty="0"/>
              <a:t>over 20 years</a:t>
            </a:r>
          </a:p>
          <a:p>
            <a:endParaRPr lang="en-US" dirty="0"/>
          </a:p>
          <a:p>
            <a:endParaRPr lang="en-US" dirty="0"/>
          </a:p>
          <a:p>
            <a:pPr lvl="1"/>
            <a:r>
              <a:rPr lang="en-US"/>
              <a:t>48</a:t>
            </a:r>
            <a:r>
              <a:rPr lang="en-US" dirty="0"/>
              <a:t>% over </a:t>
            </a:r>
            <a:r>
              <a:rPr lang="en-US"/>
              <a:t>100 </a:t>
            </a:r>
            <a:r>
              <a:rPr lang="en-US" dirty="0"/>
              <a:t>people</a:t>
            </a:r>
          </a:p>
          <a:p>
            <a:pPr lvl="1"/>
            <a:r>
              <a:rPr lang="en-US"/>
              <a:t>25</a:t>
            </a:r>
            <a:r>
              <a:rPr lang="en-US" dirty="0"/>
              <a:t>% </a:t>
            </a:r>
            <a:r>
              <a:rPr lang="en-US"/>
              <a:t>under 50 people</a:t>
            </a:r>
            <a:endParaRPr lang="en-US" dirty="0"/>
          </a:p>
          <a:p>
            <a:endParaRPr lang="en-US" dirty="0"/>
          </a:p>
        </p:txBody>
      </p:sp>
    </p:spTree>
    <p:extLst>
      <p:ext uri="{BB962C8B-B14F-4D97-AF65-F5344CB8AC3E}">
        <p14:creationId xmlns:p14="http://schemas.microsoft.com/office/powerpoint/2010/main" val="103938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Differences-personal</a:t>
            </a:r>
          </a:p>
        </p:txBody>
      </p:sp>
      <p:sp>
        <p:nvSpPr>
          <p:cNvPr id="3" name="Text Placeholder 2"/>
          <p:cNvSpPr>
            <a:spLocks noGrp="1"/>
          </p:cNvSpPr>
          <p:nvPr>
            <p:ph type="body" idx="1"/>
          </p:nvPr>
        </p:nvSpPr>
        <p:spPr/>
        <p:txBody>
          <a:bodyPr/>
          <a:lstStyle/>
          <a:p>
            <a:r>
              <a:rPr lang="en-US" dirty="0"/>
              <a:t>LCMS</a:t>
            </a:r>
          </a:p>
        </p:txBody>
      </p:sp>
      <p:sp>
        <p:nvSpPr>
          <p:cNvPr id="4" name="Content Placeholder 3"/>
          <p:cNvSpPr>
            <a:spLocks noGrp="1"/>
          </p:cNvSpPr>
          <p:nvPr>
            <p:ph sz="half" idx="2"/>
          </p:nvPr>
        </p:nvSpPr>
        <p:spPr/>
        <p:txBody>
          <a:bodyPr>
            <a:normAutofit fontScale="92500"/>
          </a:bodyPr>
          <a:lstStyle/>
          <a:p>
            <a:r>
              <a:rPr lang="en-US" sz="1900" dirty="0"/>
              <a:t>66% agreed that they protected time with their family</a:t>
            </a:r>
          </a:p>
          <a:p>
            <a:r>
              <a:rPr lang="en-US" sz="1900" dirty="0"/>
              <a:t>39% say family resented role</a:t>
            </a:r>
          </a:p>
          <a:p>
            <a:r>
              <a:rPr lang="en-US" sz="1900"/>
              <a:t>58</a:t>
            </a:r>
            <a:r>
              <a:rPr lang="en-US" sz="1900" dirty="0"/>
              <a:t>% spouse found a </a:t>
            </a:r>
            <a:r>
              <a:rPr lang="en-US" sz="1900"/>
              <a:t>role </a:t>
            </a:r>
            <a:endParaRPr lang="en-US" sz="1900" dirty="0"/>
          </a:p>
          <a:p>
            <a:pPr lvl="1"/>
            <a:r>
              <a:rPr lang="en-US" sz="1700"/>
              <a:t>22</a:t>
            </a:r>
            <a:r>
              <a:rPr lang="en-US" sz="1700" dirty="0"/>
              <a:t>% strongly disagreed</a:t>
            </a:r>
          </a:p>
          <a:p>
            <a:r>
              <a:rPr lang="en-US" sz="1900" dirty="0"/>
              <a:t>67% spouse </a:t>
            </a:r>
            <a:r>
              <a:rPr lang="en-US" sz="1900"/>
              <a:t>was enthusiastic about their ministry</a:t>
            </a:r>
            <a:endParaRPr lang="en-US" sz="1900" dirty="0"/>
          </a:p>
          <a:p>
            <a:r>
              <a:rPr lang="en-US" sz="1900"/>
              <a:t>53% concerned about finances</a:t>
            </a:r>
            <a:endParaRPr lang="en-US" sz="1900" dirty="0"/>
          </a:p>
          <a:p>
            <a:r>
              <a:rPr lang="en-US" sz="1900"/>
              <a:t>55% time with God 5X/week</a:t>
            </a:r>
            <a:endParaRPr lang="en-US" sz="1900" dirty="0"/>
          </a:p>
          <a:p>
            <a:endParaRPr lang="en-US" sz="1900" dirty="0"/>
          </a:p>
        </p:txBody>
      </p:sp>
      <p:sp>
        <p:nvSpPr>
          <p:cNvPr id="5" name="Text Placeholder 4"/>
          <p:cNvSpPr>
            <a:spLocks noGrp="1"/>
          </p:cNvSpPr>
          <p:nvPr>
            <p:ph type="body" sz="quarter" idx="3"/>
          </p:nvPr>
        </p:nvSpPr>
        <p:spPr/>
        <p:txBody>
          <a:bodyPr/>
          <a:lstStyle/>
          <a:p>
            <a:r>
              <a:rPr lang="en-US" dirty="0"/>
              <a:t>LifeWay Sample</a:t>
            </a:r>
          </a:p>
        </p:txBody>
      </p:sp>
      <p:sp>
        <p:nvSpPr>
          <p:cNvPr id="6" name="Content Placeholder 5"/>
          <p:cNvSpPr>
            <a:spLocks noGrp="1"/>
          </p:cNvSpPr>
          <p:nvPr>
            <p:ph sz="quarter" idx="4"/>
          </p:nvPr>
        </p:nvSpPr>
        <p:spPr/>
        <p:txBody>
          <a:bodyPr>
            <a:normAutofit fontScale="92500"/>
          </a:bodyPr>
          <a:lstStyle/>
          <a:p>
            <a:r>
              <a:rPr lang="en-US" sz="1900" dirty="0"/>
              <a:t>74% agreed that they protected time with their family</a:t>
            </a:r>
          </a:p>
          <a:p>
            <a:r>
              <a:rPr lang="en-US" sz="1900" dirty="0"/>
              <a:t>33% say family resented role</a:t>
            </a:r>
          </a:p>
          <a:p>
            <a:r>
              <a:rPr lang="en-US" sz="1900"/>
              <a:t>70</a:t>
            </a:r>
            <a:r>
              <a:rPr lang="en-US" sz="1900" dirty="0"/>
              <a:t>% spouse found a </a:t>
            </a:r>
            <a:r>
              <a:rPr lang="en-US" sz="1900"/>
              <a:t>role </a:t>
            </a:r>
            <a:endParaRPr lang="en-US" sz="1900" dirty="0"/>
          </a:p>
          <a:p>
            <a:pPr lvl="1"/>
            <a:r>
              <a:rPr lang="en-US" sz="1700"/>
              <a:t>13</a:t>
            </a:r>
            <a:r>
              <a:rPr lang="en-US" sz="1700" dirty="0"/>
              <a:t>% strongly disagreed</a:t>
            </a:r>
          </a:p>
          <a:p>
            <a:r>
              <a:rPr lang="en-US" sz="1900" dirty="0"/>
              <a:t>78% spouse </a:t>
            </a:r>
            <a:r>
              <a:rPr lang="en-US" sz="1900"/>
              <a:t>was enthusiastic about their ministry</a:t>
            </a:r>
            <a:endParaRPr lang="en-US" sz="1900" dirty="0"/>
          </a:p>
          <a:p>
            <a:r>
              <a:rPr lang="en-US" sz="1900"/>
              <a:t>72% concerned about finances</a:t>
            </a:r>
            <a:endParaRPr lang="en-US" sz="1900" dirty="0"/>
          </a:p>
          <a:p>
            <a:r>
              <a:rPr lang="en-US" sz="1900"/>
              <a:t>68% time with God 5X/week</a:t>
            </a:r>
            <a:endParaRPr lang="en-US" sz="1900" dirty="0"/>
          </a:p>
          <a:p>
            <a:endParaRPr lang="en-US" sz="1900" dirty="0"/>
          </a:p>
        </p:txBody>
      </p:sp>
    </p:spTree>
    <p:extLst>
      <p:ext uri="{BB962C8B-B14F-4D97-AF65-F5344CB8AC3E}">
        <p14:creationId xmlns:p14="http://schemas.microsoft.com/office/powerpoint/2010/main" val="27877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Similarities</a:t>
            </a:r>
          </a:p>
        </p:txBody>
      </p:sp>
      <p:sp>
        <p:nvSpPr>
          <p:cNvPr id="3" name="Text Placeholder 2"/>
          <p:cNvSpPr>
            <a:spLocks noGrp="1"/>
          </p:cNvSpPr>
          <p:nvPr>
            <p:ph type="body" idx="1"/>
          </p:nvPr>
        </p:nvSpPr>
        <p:spPr/>
        <p:txBody>
          <a:bodyPr/>
          <a:lstStyle/>
          <a:p>
            <a:r>
              <a:rPr lang="en-US"/>
              <a:t>LCMS Sample</a:t>
            </a:r>
            <a:endParaRPr lang="en-US" dirty="0"/>
          </a:p>
        </p:txBody>
      </p:sp>
      <p:sp>
        <p:nvSpPr>
          <p:cNvPr id="4" name="Content Placeholder 3"/>
          <p:cNvSpPr>
            <a:spLocks noGrp="1"/>
          </p:cNvSpPr>
          <p:nvPr>
            <p:ph sz="half" idx="2"/>
          </p:nvPr>
        </p:nvSpPr>
        <p:spPr/>
        <p:txBody>
          <a:bodyPr>
            <a:noAutofit/>
          </a:bodyPr>
          <a:lstStyle/>
          <a:p>
            <a:r>
              <a:rPr lang="en-US" sz="1600" dirty="0"/>
              <a:t>44% served last congregation 5 years or less</a:t>
            </a:r>
          </a:p>
          <a:p>
            <a:r>
              <a:rPr lang="en-US" sz="1600" dirty="0"/>
              <a:t>45% this was first senior pastorate</a:t>
            </a:r>
          </a:p>
          <a:p>
            <a:r>
              <a:rPr lang="en-US" sz="1600"/>
              <a:t>81% working</a:t>
            </a:r>
            <a:endParaRPr lang="en-US" sz="1600" dirty="0"/>
          </a:p>
          <a:p>
            <a:pPr lvl="1"/>
            <a:r>
              <a:rPr lang="en-US" sz="1400"/>
              <a:t>Most</a:t>
            </a:r>
            <a:r>
              <a:rPr lang="en-US" sz="1600"/>
              <a:t> </a:t>
            </a:r>
            <a:r>
              <a:rPr lang="en-US" sz="1400"/>
              <a:t>(</a:t>
            </a:r>
            <a:r>
              <a:rPr lang="en-US" sz="1400" dirty="0"/>
              <a:t>66</a:t>
            </a:r>
            <a:r>
              <a:rPr lang="en-US" sz="1400"/>
              <a:t>%) still in ministry</a:t>
            </a:r>
            <a:endParaRPr lang="en-US" sz="1400" dirty="0"/>
          </a:p>
          <a:p>
            <a:r>
              <a:rPr lang="en-US" sz="1600" dirty="0"/>
              <a:t>51% said demands were too much</a:t>
            </a:r>
          </a:p>
          <a:p>
            <a:pPr lvl="1"/>
            <a:r>
              <a:rPr lang="en-US" sz="1400" dirty="0"/>
              <a:t>60% felt free to say </a:t>
            </a:r>
            <a:r>
              <a:rPr lang="en-US" sz="1400"/>
              <a:t>"no</a:t>
            </a:r>
            <a:r>
              <a:rPr lang="en-US" sz="1400" dirty="0"/>
              <a:t>“</a:t>
            </a:r>
          </a:p>
          <a:p>
            <a:r>
              <a:rPr lang="en-US" sz="1600"/>
              <a:t>Change in call was top reason to leave pastorate (57%), then conflict</a:t>
            </a:r>
            <a:endParaRPr lang="en-US" sz="1600" dirty="0"/>
          </a:p>
          <a:p>
            <a:endParaRPr lang="en-US" sz="1600" dirty="0"/>
          </a:p>
        </p:txBody>
      </p:sp>
      <p:sp>
        <p:nvSpPr>
          <p:cNvPr id="5" name="Text Placeholder 4"/>
          <p:cNvSpPr>
            <a:spLocks noGrp="1"/>
          </p:cNvSpPr>
          <p:nvPr>
            <p:ph type="body" sz="quarter" idx="3"/>
          </p:nvPr>
        </p:nvSpPr>
        <p:spPr/>
        <p:txBody>
          <a:bodyPr/>
          <a:lstStyle/>
          <a:p>
            <a:r>
              <a:rPr lang="en-US" err="1"/>
              <a:t>LifeWay</a:t>
            </a:r>
            <a:r>
              <a:rPr lang="en-US"/>
              <a:t> Sample</a:t>
            </a:r>
            <a:endParaRPr lang="en-US" dirty="0"/>
          </a:p>
        </p:txBody>
      </p:sp>
      <p:sp>
        <p:nvSpPr>
          <p:cNvPr id="6" name="Content Placeholder 5"/>
          <p:cNvSpPr>
            <a:spLocks noGrp="1"/>
          </p:cNvSpPr>
          <p:nvPr>
            <p:ph sz="quarter" idx="4"/>
          </p:nvPr>
        </p:nvSpPr>
        <p:spPr/>
        <p:txBody>
          <a:bodyPr>
            <a:noAutofit/>
          </a:bodyPr>
          <a:lstStyle/>
          <a:p>
            <a:r>
              <a:rPr lang="en-US" sz="1600" dirty="0"/>
              <a:t>40% served last congregation 5 years or less</a:t>
            </a:r>
          </a:p>
          <a:p>
            <a:r>
              <a:rPr lang="en-US" sz="1600" dirty="0"/>
              <a:t>38% this was first senior pastorate</a:t>
            </a:r>
          </a:p>
          <a:p>
            <a:r>
              <a:rPr lang="en-US" sz="1600"/>
              <a:t>81% working</a:t>
            </a:r>
            <a:endParaRPr lang="en-US" sz="1600" dirty="0"/>
          </a:p>
          <a:p>
            <a:pPr lvl="1"/>
            <a:r>
              <a:rPr lang="en-US" sz="1400"/>
              <a:t>Most</a:t>
            </a:r>
            <a:r>
              <a:rPr lang="en-US" sz="1600"/>
              <a:t> </a:t>
            </a:r>
            <a:r>
              <a:rPr lang="en-US" sz="1400"/>
              <a:t>(</a:t>
            </a:r>
            <a:r>
              <a:rPr lang="en-US" sz="1400" dirty="0"/>
              <a:t>52</a:t>
            </a:r>
            <a:r>
              <a:rPr lang="en-US" sz="1400"/>
              <a:t>%) still in ministry</a:t>
            </a:r>
            <a:endParaRPr lang="en-US" sz="1400" dirty="0"/>
          </a:p>
          <a:p>
            <a:r>
              <a:rPr lang="en-US" sz="1600" dirty="0"/>
              <a:t>48% said demands were too much</a:t>
            </a:r>
          </a:p>
          <a:p>
            <a:pPr lvl="1"/>
            <a:r>
              <a:rPr lang="en-US" sz="1400" dirty="0"/>
              <a:t>68% felt free to say </a:t>
            </a:r>
            <a:r>
              <a:rPr lang="en-US" sz="1400"/>
              <a:t>"no</a:t>
            </a:r>
            <a:r>
              <a:rPr lang="en-US" sz="1400" dirty="0"/>
              <a:t>“</a:t>
            </a:r>
          </a:p>
          <a:p>
            <a:r>
              <a:rPr lang="en-US" sz="1600"/>
              <a:t>Change in call was top reason to leave pastorate (40%), then conflict</a:t>
            </a:r>
            <a:endParaRPr lang="en-US" sz="1600" dirty="0"/>
          </a:p>
          <a:p>
            <a:endParaRPr lang="en-US" sz="1600" dirty="0"/>
          </a:p>
        </p:txBody>
      </p:sp>
    </p:spTree>
    <p:extLst>
      <p:ext uri="{BB962C8B-B14F-4D97-AF65-F5344CB8AC3E}">
        <p14:creationId xmlns:p14="http://schemas.microsoft.com/office/powerpoint/2010/main" val="110896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Similarities-conflict</a:t>
            </a:r>
          </a:p>
        </p:txBody>
      </p:sp>
      <p:sp>
        <p:nvSpPr>
          <p:cNvPr id="3" name="Text Placeholder 2"/>
          <p:cNvSpPr>
            <a:spLocks noGrp="1"/>
          </p:cNvSpPr>
          <p:nvPr>
            <p:ph type="body" idx="1"/>
          </p:nvPr>
        </p:nvSpPr>
        <p:spPr/>
        <p:txBody>
          <a:bodyPr/>
          <a:lstStyle/>
          <a:p>
            <a:r>
              <a:rPr lang="en-US" dirty="0"/>
              <a:t>LCMS</a:t>
            </a:r>
          </a:p>
        </p:txBody>
      </p:sp>
      <p:sp>
        <p:nvSpPr>
          <p:cNvPr id="4" name="Content Placeholder 3"/>
          <p:cNvSpPr>
            <a:spLocks noGrp="1"/>
          </p:cNvSpPr>
          <p:nvPr>
            <p:ph sz="half" idx="2"/>
          </p:nvPr>
        </p:nvSpPr>
        <p:spPr>
          <a:xfrm>
            <a:off x="514351" y="3132667"/>
            <a:ext cx="3983831" cy="3268133"/>
          </a:xfrm>
        </p:spPr>
        <p:txBody>
          <a:bodyPr>
            <a:normAutofit fontScale="92500" lnSpcReduction="10000"/>
          </a:bodyPr>
          <a:lstStyle/>
          <a:p>
            <a:r>
              <a:rPr lang="en-US" sz="1800" dirty="0"/>
              <a:t>32% left because </a:t>
            </a:r>
            <a:r>
              <a:rPr lang="en-US" sz="1800"/>
              <a:t>of conflict</a:t>
            </a:r>
            <a:r>
              <a:rPr lang="en-US" sz="1800" dirty="0"/>
              <a:t>–</a:t>
            </a:r>
            <a:r>
              <a:rPr lang="en-US" sz="1800"/>
              <a:t> second highest reason</a:t>
            </a:r>
            <a:endParaRPr lang="en-US" sz="1800" dirty="0"/>
          </a:p>
          <a:p>
            <a:r>
              <a:rPr lang="en-US" sz="1800" dirty="0"/>
              <a:t>86</a:t>
            </a:r>
            <a:r>
              <a:rPr lang="en-US" sz="1800"/>
              <a:t>% </a:t>
            </a:r>
            <a:r>
              <a:rPr lang="en-US" sz="1800" dirty="0"/>
              <a:t>reported</a:t>
            </a:r>
            <a:r>
              <a:rPr lang="en-US" sz="1800"/>
              <a:t> having listened </a:t>
            </a:r>
            <a:r>
              <a:rPr lang="en-US" sz="1800" dirty="0"/>
              <a:t>for signs of conflict</a:t>
            </a:r>
          </a:p>
          <a:p>
            <a:r>
              <a:rPr lang="en-US" sz="1800" dirty="0"/>
              <a:t>Sources </a:t>
            </a:r>
            <a:r>
              <a:rPr lang="en-US" sz="1800"/>
              <a:t>of conflict</a:t>
            </a:r>
            <a:r>
              <a:rPr lang="en-US" sz="1800" dirty="0"/>
              <a:t>–</a:t>
            </a:r>
            <a:r>
              <a:rPr lang="en-US" sz="1800"/>
              <a:t> Ranked: </a:t>
            </a:r>
            <a:endParaRPr lang="en-US" sz="1800" dirty="0"/>
          </a:p>
          <a:p>
            <a:pPr marL="800100" lvl="1" indent="-342900">
              <a:buFont typeface="+mj-lt"/>
              <a:buAutoNum type="arabicPeriod"/>
            </a:pPr>
            <a:r>
              <a:rPr lang="en-US" sz="1600"/>
              <a:t>Changes pastor proposed </a:t>
            </a:r>
            <a:r>
              <a:rPr lang="en-US" sz="1600" dirty="0"/>
              <a:t>– 59%</a:t>
            </a:r>
          </a:p>
          <a:p>
            <a:pPr marL="800100" lvl="1" indent="-342900">
              <a:buFont typeface="+mj-lt"/>
              <a:buAutoNum type="arabicPeriod"/>
            </a:pPr>
            <a:r>
              <a:rPr lang="en-US" sz="1600" dirty="0"/>
              <a:t>Personal attack – 57%</a:t>
            </a:r>
          </a:p>
          <a:p>
            <a:pPr marL="800100" lvl="1" indent="-342900">
              <a:buFont typeface="+mj-lt"/>
              <a:buAutoNum type="arabicPeriod"/>
            </a:pPr>
            <a:r>
              <a:rPr lang="en-US" sz="1600" dirty="0"/>
              <a:t>Conflict</a:t>
            </a:r>
            <a:r>
              <a:rPr lang="en-US" sz="1600"/>
              <a:t> with lay </a:t>
            </a:r>
            <a:r>
              <a:rPr lang="en-US" sz="1600" dirty="0"/>
              <a:t>leaders – 54%</a:t>
            </a:r>
          </a:p>
          <a:p>
            <a:pPr marL="800100" lvl="1" indent="-342900">
              <a:buFont typeface="+mj-lt"/>
              <a:buAutoNum type="arabicPeriod"/>
            </a:pPr>
            <a:r>
              <a:rPr lang="en-US" sz="1600" dirty="0"/>
              <a:t>With a patriarch or </a:t>
            </a:r>
            <a:r>
              <a:rPr lang="en-US" sz="1600"/>
              <a:t>matriarch </a:t>
            </a:r>
            <a:r>
              <a:rPr lang="en-US" sz="1600" dirty="0"/>
              <a:t>of</a:t>
            </a:r>
            <a:r>
              <a:rPr lang="en-US" sz="1600"/>
              <a:t> the congregation – </a:t>
            </a:r>
            <a:r>
              <a:rPr lang="en-US" sz="1600" dirty="0"/>
              <a:t>49%</a:t>
            </a:r>
          </a:p>
          <a:p>
            <a:pPr marL="800100" lvl="1" indent="-342900">
              <a:buFont typeface="+mj-lt"/>
              <a:buAutoNum type="arabicPeriod"/>
            </a:pPr>
            <a:r>
              <a:rPr lang="en-US" sz="1600" dirty="0"/>
              <a:t>Over leadership style – 48%</a:t>
            </a:r>
          </a:p>
          <a:p>
            <a:pPr marL="800100" lvl="1" indent="-342900">
              <a:buFont typeface="+mj-lt"/>
              <a:buAutoNum type="arabicPeriod"/>
            </a:pPr>
            <a:r>
              <a:rPr lang="en-US" sz="1600" dirty="0"/>
              <a:t>Expectations of pastor – 46%</a:t>
            </a:r>
          </a:p>
        </p:txBody>
      </p:sp>
      <p:sp>
        <p:nvSpPr>
          <p:cNvPr id="5" name="Text Placeholder 4"/>
          <p:cNvSpPr>
            <a:spLocks noGrp="1"/>
          </p:cNvSpPr>
          <p:nvPr>
            <p:ph type="body" sz="quarter" idx="3"/>
          </p:nvPr>
        </p:nvSpPr>
        <p:spPr/>
        <p:txBody>
          <a:bodyPr/>
          <a:lstStyle/>
          <a:p>
            <a:r>
              <a:rPr lang="en-US" dirty="0"/>
              <a:t>LifeWay Sample</a:t>
            </a:r>
          </a:p>
        </p:txBody>
      </p:sp>
      <p:sp>
        <p:nvSpPr>
          <p:cNvPr id="6" name="Content Placeholder 5"/>
          <p:cNvSpPr>
            <a:spLocks noGrp="1"/>
          </p:cNvSpPr>
          <p:nvPr>
            <p:ph sz="quarter" idx="4"/>
          </p:nvPr>
        </p:nvSpPr>
        <p:spPr>
          <a:xfrm>
            <a:off x="4629150" y="3132667"/>
            <a:ext cx="4000500" cy="3268133"/>
          </a:xfrm>
        </p:spPr>
        <p:txBody>
          <a:bodyPr>
            <a:normAutofit fontScale="92500" lnSpcReduction="10000"/>
          </a:bodyPr>
          <a:lstStyle/>
          <a:p>
            <a:r>
              <a:rPr lang="en-US" sz="1800" dirty="0"/>
              <a:t>25% left because </a:t>
            </a:r>
            <a:r>
              <a:rPr lang="en-US" sz="1800"/>
              <a:t>of conflict</a:t>
            </a:r>
            <a:r>
              <a:rPr lang="en-US" sz="1800" dirty="0"/>
              <a:t>–</a:t>
            </a:r>
            <a:r>
              <a:rPr lang="en-US" sz="1800"/>
              <a:t> second highest reason</a:t>
            </a:r>
            <a:endParaRPr lang="en-US" sz="1800" dirty="0"/>
          </a:p>
          <a:p>
            <a:r>
              <a:rPr lang="en-US" sz="1800" dirty="0"/>
              <a:t>84</a:t>
            </a:r>
            <a:r>
              <a:rPr lang="en-US" sz="1800"/>
              <a:t>% </a:t>
            </a:r>
            <a:r>
              <a:rPr lang="en-US" sz="1800" dirty="0"/>
              <a:t>reported</a:t>
            </a:r>
            <a:r>
              <a:rPr lang="en-US" sz="1800"/>
              <a:t> having listened </a:t>
            </a:r>
            <a:r>
              <a:rPr lang="en-US" sz="1800" dirty="0"/>
              <a:t>for signs of conflict</a:t>
            </a:r>
          </a:p>
          <a:p>
            <a:r>
              <a:rPr lang="en-US" sz="1800" dirty="0"/>
              <a:t>Sources </a:t>
            </a:r>
            <a:r>
              <a:rPr lang="en-US" sz="1800"/>
              <a:t>of conflict</a:t>
            </a:r>
            <a:r>
              <a:rPr lang="en-US" sz="1800" dirty="0"/>
              <a:t>–</a:t>
            </a:r>
            <a:r>
              <a:rPr lang="en-US" sz="1800"/>
              <a:t> Ranked: </a:t>
            </a:r>
            <a:endParaRPr lang="en-US" sz="1800" dirty="0"/>
          </a:p>
          <a:p>
            <a:pPr marL="800100" lvl="1" indent="-342900">
              <a:buFont typeface="+mj-lt"/>
              <a:buAutoNum type="arabicPeriod"/>
            </a:pPr>
            <a:r>
              <a:rPr lang="en-US" sz="1600"/>
              <a:t>Changes pastor proposed </a:t>
            </a:r>
            <a:r>
              <a:rPr lang="en-US" sz="1600" dirty="0"/>
              <a:t>– 56%</a:t>
            </a:r>
          </a:p>
          <a:p>
            <a:pPr marL="800100" lvl="1" indent="-342900">
              <a:buFont typeface="+mj-lt"/>
              <a:buAutoNum type="arabicPeriod"/>
            </a:pPr>
            <a:r>
              <a:rPr lang="en-US" sz="1600" dirty="0"/>
              <a:t>Personal attack – 54%</a:t>
            </a:r>
          </a:p>
          <a:p>
            <a:pPr marL="800100" lvl="1" indent="-342900">
              <a:buFont typeface="+mj-lt"/>
              <a:buAutoNum type="arabicPeriod"/>
            </a:pPr>
            <a:r>
              <a:rPr lang="en-US" sz="1600" dirty="0"/>
              <a:t>Conflict</a:t>
            </a:r>
            <a:r>
              <a:rPr lang="en-US" sz="1600"/>
              <a:t> with lay </a:t>
            </a:r>
            <a:r>
              <a:rPr lang="en-US" sz="1600" dirty="0"/>
              <a:t>leaders – 47%</a:t>
            </a:r>
          </a:p>
          <a:p>
            <a:pPr marL="800100" lvl="1" indent="-342900">
              <a:buFont typeface="+mj-lt"/>
              <a:buAutoNum type="arabicPeriod"/>
            </a:pPr>
            <a:r>
              <a:rPr lang="en-US" sz="1600" dirty="0"/>
              <a:t>With a patriarch or </a:t>
            </a:r>
            <a:r>
              <a:rPr lang="en-US" sz="1600"/>
              <a:t>matriarch </a:t>
            </a:r>
            <a:r>
              <a:rPr lang="en-US" sz="1600" dirty="0"/>
              <a:t>of</a:t>
            </a:r>
            <a:r>
              <a:rPr lang="en-US" sz="1600"/>
              <a:t> the congregation – </a:t>
            </a:r>
            <a:r>
              <a:rPr lang="en-US" sz="1600" dirty="0"/>
              <a:t>45%</a:t>
            </a:r>
          </a:p>
          <a:p>
            <a:pPr marL="800100" lvl="1" indent="-342900">
              <a:buFont typeface="+mj-lt"/>
              <a:buAutoNum type="arabicPeriod"/>
            </a:pPr>
            <a:r>
              <a:rPr lang="en-US" sz="1600" dirty="0"/>
              <a:t>Over leadership style – 40%</a:t>
            </a:r>
          </a:p>
          <a:p>
            <a:pPr marL="800100" lvl="1" indent="-342900">
              <a:buFont typeface="+mj-lt"/>
              <a:buAutoNum type="arabicPeriod"/>
            </a:pPr>
            <a:r>
              <a:rPr lang="en-US" sz="1600" dirty="0"/>
              <a:t>Expectations of pastor – 38%</a:t>
            </a:r>
          </a:p>
        </p:txBody>
      </p:sp>
    </p:spTree>
    <p:extLst>
      <p:ext uri="{BB962C8B-B14F-4D97-AF65-F5344CB8AC3E}">
        <p14:creationId xmlns:p14="http://schemas.microsoft.com/office/powerpoint/2010/main" val="843666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Pastor Dale</a:t>
            </a:r>
          </a:p>
        </p:txBody>
      </p:sp>
      <p:sp>
        <p:nvSpPr>
          <p:cNvPr id="3" name="Content Placeholder 2"/>
          <p:cNvSpPr>
            <a:spLocks noGrp="1"/>
          </p:cNvSpPr>
          <p:nvPr>
            <p:ph idx="1"/>
          </p:nvPr>
        </p:nvSpPr>
        <p:spPr>
          <a:xfrm>
            <a:off x="514350" y="2194561"/>
            <a:ext cx="8115300" cy="4130039"/>
          </a:xfrm>
        </p:spPr>
        <p:txBody>
          <a:bodyPr>
            <a:normAutofit/>
          </a:bodyPr>
          <a:lstStyle/>
          <a:p>
            <a:pPr>
              <a:buNone/>
            </a:pPr>
            <a:r>
              <a:rPr lang="en-US" dirty="0"/>
              <a:t>Pastor Dale (late 50s) took a call at a congregation knowing that it was going to be rough. The church had just been through a major conflict brought on by their previous pastor. Dale was called to lead them through the healing process. But before his first year was up, he was approached by the elders:</a:t>
            </a:r>
          </a:p>
          <a:p>
            <a:pPr lvl="1">
              <a:buNone/>
            </a:pPr>
            <a:r>
              <a:rPr lang="en-US" i="1" dirty="0"/>
              <a:t>	“You keep preaching about forgiveness. We are not interested in forgiving [previous pastor]. We want to move forward, so you need to stop looking back. Find something else to preach, or find somewhere else to preach.”</a:t>
            </a:r>
          </a:p>
          <a:p>
            <a:pPr lvl="0">
              <a:buNone/>
            </a:pPr>
            <a:r>
              <a:rPr lang="en-US" dirty="0">
                <a:solidFill>
                  <a:prstClr val="white"/>
                </a:solidFill>
              </a:rPr>
              <a:t>Pastor Dale did not stop preaching about forgiveness, and it was not before he was forced to resign. He has not been able to find a pastorate in the years since.</a:t>
            </a:r>
            <a:endParaRPr lang="en-US" dirty="0"/>
          </a:p>
        </p:txBody>
      </p:sp>
    </p:spTree>
  </p:cSld>
  <p:clrMapOvr>
    <a:masterClrMapping/>
  </p:clrMapOvr>
</p:sld>
</file>

<file path=ppt/theme/theme1.xml><?xml version="1.0" encoding="utf-8"?>
<a:theme xmlns:a="http://schemas.openxmlformats.org/drawingml/2006/main" name="1_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{8324C476-847A-844F-9F5C-E9637DB87686}tf16392444</Template>
  <TotalTime>641</TotalTime>
  <Words>2036</Words>
  <Application>Microsoft Office PowerPoint</Application>
  <PresentationFormat>On-screen Show (4:3)</PresentationFormat>
  <Paragraphs>184</Paragraphs>
  <Slides>24</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Century Gothic</vt:lpstr>
      <vt:lpstr>1_Vapor Trail</vt:lpstr>
      <vt:lpstr>Vapor Trail</vt:lpstr>
      <vt:lpstr>Clergy without a Call:</vt:lpstr>
      <vt:lpstr>Background</vt:lpstr>
      <vt:lpstr>Pastor Rick</vt:lpstr>
      <vt:lpstr>Comparison of  Survey results:</vt:lpstr>
      <vt:lpstr>Differences-Ministry</vt:lpstr>
      <vt:lpstr>Differences-personal</vt:lpstr>
      <vt:lpstr>Similarities</vt:lpstr>
      <vt:lpstr>Similarities-conflict</vt:lpstr>
      <vt:lpstr>Pastor Dale</vt:lpstr>
      <vt:lpstr>Focus groups</vt:lpstr>
      <vt:lpstr>Methodology</vt:lpstr>
      <vt:lpstr>Pastors Abe and Glen</vt:lpstr>
      <vt:lpstr>Purpose</vt:lpstr>
      <vt:lpstr>Identity and Isolation</vt:lpstr>
      <vt:lpstr>Results in Lack of Trust</vt:lpstr>
      <vt:lpstr>They still Need Care</vt:lpstr>
      <vt:lpstr>Not Much has Changed Since  2001 ( Hoge &amp; Wenger )</vt:lpstr>
      <vt:lpstr>Pastor Carl</vt:lpstr>
      <vt:lpstr>Recommendations </vt:lpstr>
      <vt:lpstr>SO RECEIVE HIM IN THE LORD WITH ALL JOY, AND HONOR SUCH MEN, FOR HE NEARLY DIED FOR THE WORK OF CHRIST...  O RECEIVE HIM </vt:lpstr>
      <vt:lpstr>Recommendations –  Be a Pastor to Pastors</vt:lpstr>
      <vt:lpstr>Recommendations –Facing Conflict</vt:lpstr>
      <vt:lpstr>Recommendations – Leaving Ministry</vt:lpstr>
      <vt:lpstr>A noble goal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Curnutt</dc:creator>
  <cp:lastModifiedBy>Richie Stanley</cp:lastModifiedBy>
  <cp:revision>217</cp:revision>
  <dcterms:created xsi:type="dcterms:W3CDTF">2016-10-10T18:32:51Z</dcterms:created>
  <dcterms:modified xsi:type="dcterms:W3CDTF">2016-10-31T17:41:20Z</dcterms:modified>
</cp:coreProperties>
</file>