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2" r:id="rId4"/>
    <p:sldId id="258" r:id="rId5"/>
    <p:sldId id="259" r:id="rId6"/>
    <p:sldId id="260" r:id="rId7"/>
    <p:sldId id="261" r:id="rId8"/>
    <p:sldId id="263" r:id="rId9"/>
    <p:sldId id="264" r:id="rId10"/>
    <p:sldId id="265" r:id="rId11"/>
    <p:sldId id="266" r:id="rId12"/>
    <p:sldId id="268"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69" autoAdjust="0"/>
  </p:normalViewPr>
  <p:slideViewPr>
    <p:cSldViewPr>
      <p:cViewPr varScale="1">
        <p:scale>
          <a:sx n="75" d="100"/>
          <a:sy n="75" d="100"/>
        </p:scale>
        <p:origin x="-19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Figure 1: Fewer Young Adults in Congregations</a:t>
            </a:r>
          </a:p>
        </c:rich>
      </c:tx>
      <c:layout>
        <c:manualLayout>
          <c:xMode val="edge"/>
          <c:yMode val="edge"/>
          <c:x val="0.19028197827339452"/>
          <c:y val="4.3487425463845576E-2"/>
        </c:manualLayout>
      </c:layout>
      <c:overlay val="0"/>
    </c:title>
    <c:autoTitleDeleted val="0"/>
    <c:plotArea>
      <c:layout>
        <c:manualLayout>
          <c:layoutTarget val="inner"/>
          <c:xMode val="edge"/>
          <c:yMode val="edge"/>
          <c:x val="0.22456966000637199"/>
          <c:y val="0.25188087627660399"/>
          <c:w val="0.72533400087994804"/>
          <c:h val="0.647736493334373"/>
        </c:manualLayout>
      </c:layout>
      <c:lineChart>
        <c:grouping val="standard"/>
        <c:varyColors val="0"/>
        <c:ser>
          <c:idx val="0"/>
          <c:order val="0"/>
          <c:spPr>
            <a:ln>
              <a:solidFill>
                <a:schemeClr val="accent6">
                  <a:lumMod val="75000"/>
                </a:schemeClr>
              </a:solidFill>
            </a:ln>
          </c:spPr>
          <c:marker>
            <c:spPr>
              <a:solidFill>
                <a:schemeClr val="accent6">
                  <a:lumMod val="75000"/>
                </a:schemeClr>
              </a:solidFill>
              <a:ln>
                <a:solidFill>
                  <a:schemeClr val="accent6">
                    <a:lumMod val="50000"/>
                  </a:schemeClr>
                </a:solidFill>
              </a:ln>
            </c:spPr>
          </c:marker>
          <c:dLbls>
            <c:dLbl>
              <c:idx val="0"/>
              <c:layout>
                <c:manualLayout>
                  <c:x val="-1.3559322033898305E-2"/>
                  <c:y val="-3.4026465028355386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numRef>
              <c:f>'Figure 1'!$A$2:$A$4</c:f>
              <c:numCache>
                <c:formatCode>General</c:formatCode>
                <c:ptCount val="3"/>
                <c:pt idx="0">
                  <c:v>2008</c:v>
                </c:pt>
                <c:pt idx="1">
                  <c:v>2010</c:v>
                </c:pt>
                <c:pt idx="2">
                  <c:v>2015</c:v>
                </c:pt>
              </c:numCache>
            </c:numRef>
          </c:cat>
          <c:val>
            <c:numRef>
              <c:f>'Figure 1'!$B$2:$B$4</c:f>
              <c:numCache>
                <c:formatCode>0.0%</c:formatCode>
                <c:ptCount val="3"/>
                <c:pt idx="0">
                  <c:v>0.14000000000000001</c:v>
                </c:pt>
                <c:pt idx="1">
                  <c:v>0.13500000000000001</c:v>
                </c:pt>
                <c:pt idx="2">
                  <c:v>0.113</c:v>
                </c:pt>
              </c:numCache>
            </c:numRef>
          </c:val>
          <c:smooth val="0"/>
        </c:ser>
        <c:dLbls>
          <c:showLegendKey val="0"/>
          <c:showVal val="0"/>
          <c:showCatName val="0"/>
          <c:showSerName val="0"/>
          <c:showPercent val="0"/>
          <c:showBubbleSize val="0"/>
        </c:dLbls>
        <c:marker val="1"/>
        <c:smooth val="0"/>
        <c:axId val="37094528"/>
        <c:axId val="37096064"/>
      </c:lineChart>
      <c:catAx>
        <c:axId val="37094528"/>
        <c:scaling>
          <c:orientation val="minMax"/>
        </c:scaling>
        <c:delete val="0"/>
        <c:axPos val="b"/>
        <c:numFmt formatCode="General" sourceLinked="1"/>
        <c:majorTickMark val="out"/>
        <c:minorTickMark val="none"/>
        <c:tickLblPos val="nextTo"/>
        <c:crossAx val="37096064"/>
        <c:crossesAt val="0"/>
        <c:auto val="1"/>
        <c:lblAlgn val="ctr"/>
        <c:lblOffset val="100"/>
        <c:noMultiLvlLbl val="0"/>
      </c:catAx>
      <c:valAx>
        <c:axId val="37096064"/>
        <c:scaling>
          <c:orientation val="minMax"/>
          <c:max val="0.15000000000000002"/>
          <c:min val="0.1"/>
        </c:scaling>
        <c:delete val="0"/>
        <c:axPos val="l"/>
        <c:majorGridlines/>
        <c:title>
          <c:tx>
            <c:rich>
              <a:bodyPr rot="-5400000" vert="horz"/>
              <a:lstStyle/>
              <a:p>
                <a:pPr>
                  <a:defRPr/>
                </a:pPr>
                <a:r>
                  <a:rPr lang="en-US"/>
                  <a:t>Average % Young Adults</a:t>
                </a:r>
              </a:p>
            </c:rich>
          </c:tx>
          <c:layout>
            <c:manualLayout>
              <c:xMode val="edge"/>
              <c:yMode val="edge"/>
              <c:x val="2.6858013716027432E-2"/>
              <c:y val="0.33964098060521264"/>
            </c:manualLayout>
          </c:layout>
          <c:overlay val="0"/>
        </c:title>
        <c:numFmt formatCode="0%" sourceLinked="0"/>
        <c:majorTickMark val="out"/>
        <c:minorTickMark val="none"/>
        <c:tickLblPos val="nextTo"/>
        <c:crossAx val="37094528"/>
        <c:crosses val="autoZero"/>
        <c:crossBetween val="between"/>
      </c:valAx>
    </c:plotArea>
    <c:plotVisOnly val="1"/>
    <c:dispBlanksAs val="gap"/>
    <c:showDLblsOverMax val="0"/>
  </c:chart>
  <c:spPr>
    <a:ln>
      <a:noFill/>
    </a:ln>
  </c:spPr>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lIns="0">
            <a:noAutofit/>
          </a:bodyPr>
          <a:lstStyle/>
          <a:p>
            <a:pPr>
              <a:defRPr sz="1800"/>
            </a:pPr>
            <a:r>
              <a:rPr lang="en-US" sz="1800"/>
              <a:t>Figure 15: Family</a:t>
            </a:r>
            <a:r>
              <a:rPr lang="en-US" sz="1800" baseline="0"/>
              <a:t> Statuses of Young Adults in Congregations</a:t>
            </a:r>
            <a:endParaRPr lang="en-US" sz="1800"/>
          </a:p>
        </c:rich>
      </c:tx>
      <c:layout>
        <c:manualLayout>
          <c:xMode val="edge"/>
          <c:yMode val="edge"/>
          <c:x val="0.14039715074275511"/>
          <c:y val="2.803269342687132E-2"/>
        </c:manualLayout>
      </c:layout>
      <c:overlay val="0"/>
    </c:title>
    <c:autoTitleDeleted val="0"/>
    <c:plotArea>
      <c:layout>
        <c:manualLayout>
          <c:layoutTarget val="inner"/>
          <c:xMode val="edge"/>
          <c:yMode val="edge"/>
          <c:x val="8.7958314034275134E-2"/>
          <c:y val="0.20419605865438301"/>
          <c:w val="0.89298263084761464"/>
          <c:h val="0.5828022260659832"/>
        </c:manualLayout>
      </c:layout>
      <c:barChart>
        <c:barDir val="col"/>
        <c:grouping val="clustered"/>
        <c:varyColors val="0"/>
        <c:ser>
          <c:idx val="0"/>
          <c:order val="0"/>
          <c:tx>
            <c:strRef>
              <c:f>'Figure 15'!$B$1</c:f>
              <c:strCache>
                <c:ptCount val="1"/>
              </c:strCache>
            </c:strRef>
          </c:tx>
          <c:spPr>
            <a:solidFill>
              <a:schemeClr val="accent2">
                <a:lumMod val="75000"/>
              </a:schemeClr>
            </a:solidFill>
            <a:ln>
              <a:solidFill>
                <a:srgbClr val="800000"/>
              </a:solidFill>
            </a:ln>
          </c:spPr>
          <c:invertIfNegative val="0"/>
          <c:dLbls>
            <c:txPr>
              <a:bodyPr/>
              <a:lstStyle/>
              <a:p>
                <a:pPr>
                  <a:defRPr sz="1600" b="1" i="0" baseline="0"/>
                </a:pPr>
                <a:endParaRPr lang="en-US"/>
              </a:p>
            </c:txPr>
            <c:showLegendKey val="0"/>
            <c:showVal val="1"/>
            <c:showCatName val="0"/>
            <c:showSerName val="0"/>
            <c:showPercent val="0"/>
            <c:showBubbleSize val="0"/>
            <c:showLeaderLines val="0"/>
          </c:dLbls>
          <c:cat>
            <c:strRef>
              <c:f>'Figure 15'!$A$2:$A$5</c:f>
              <c:strCache>
                <c:ptCount val="4"/>
                <c:pt idx="0">
                  <c:v>Single (With or Without Children)</c:v>
                </c:pt>
                <c:pt idx="1">
                  <c:v>Partnered but Not Married (With or Without Children)</c:v>
                </c:pt>
                <c:pt idx="2">
                  <c:v>Married Without Children</c:v>
                </c:pt>
                <c:pt idx="3">
                  <c:v>Married With Children</c:v>
                </c:pt>
              </c:strCache>
            </c:strRef>
          </c:cat>
          <c:val>
            <c:numRef>
              <c:f>'Figure 15'!$B$2:$B$5</c:f>
              <c:numCache>
                <c:formatCode>0.0%</c:formatCode>
                <c:ptCount val="4"/>
                <c:pt idx="0">
                  <c:v>0.35199999999999998</c:v>
                </c:pt>
                <c:pt idx="1">
                  <c:v>7.9000000000000001E-2</c:v>
                </c:pt>
                <c:pt idx="2">
                  <c:v>0.13300000000000001</c:v>
                </c:pt>
                <c:pt idx="3">
                  <c:v>0.43590000000000001</c:v>
                </c:pt>
              </c:numCache>
            </c:numRef>
          </c:val>
        </c:ser>
        <c:dLbls>
          <c:showLegendKey val="0"/>
          <c:showVal val="0"/>
          <c:showCatName val="0"/>
          <c:showSerName val="0"/>
          <c:showPercent val="0"/>
          <c:showBubbleSize val="0"/>
        </c:dLbls>
        <c:gapWidth val="75"/>
        <c:axId val="182899840"/>
        <c:axId val="182901376"/>
      </c:barChart>
      <c:catAx>
        <c:axId val="182899840"/>
        <c:scaling>
          <c:orientation val="minMax"/>
        </c:scaling>
        <c:delete val="0"/>
        <c:axPos val="b"/>
        <c:numFmt formatCode="General" sourceLinked="1"/>
        <c:majorTickMark val="out"/>
        <c:minorTickMark val="none"/>
        <c:tickLblPos val="nextTo"/>
        <c:txPr>
          <a:bodyPr/>
          <a:lstStyle/>
          <a:p>
            <a:pPr>
              <a:defRPr sz="1400" baseline="0"/>
            </a:pPr>
            <a:endParaRPr lang="en-US"/>
          </a:p>
        </c:txPr>
        <c:crossAx val="182901376"/>
        <c:crosses val="autoZero"/>
        <c:auto val="1"/>
        <c:lblAlgn val="ctr"/>
        <c:lblOffset val="100"/>
        <c:noMultiLvlLbl val="0"/>
      </c:catAx>
      <c:valAx>
        <c:axId val="182901376"/>
        <c:scaling>
          <c:orientation val="minMax"/>
        </c:scaling>
        <c:delete val="0"/>
        <c:axPos val="l"/>
        <c:majorGridlines/>
        <c:numFmt formatCode="0%" sourceLinked="0"/>
        <c:majorTickMark val="out"/>
        <c:minorTickMark val="none"/>
        <c:tickLblPos val="nextTo"/>
        <c:crossAx val="182899840"/>
        <c:crosses val="autoZero"/>
        <c:crossBetween val="between"/>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pPr>
            <a:r>
              <a:rPr lang="en-US" sz="2400"/>
              <a:t>Figure 16: Location Can Impact Who Attends Your Congregation</a:t>
            </a:r>
          </a:p>
        </c:rich>
      </c:tx>
      <c:layout>
        <c:manualLayout>
          <c:xMode val="edge"/>
          <c:yMode val="edge"/>
          <c:x val="0.14900401820110354"/>
          <c:y val="8.5396950320847185E-4"/>
        </c:manualLayout>
      </c:layout>
      <c:overlay val="0"/>
    </c:title>
    <c:autoTitleDeleted val="0"/>
    <c:plotArea>
      <c:layout>
        <c:manualLayout>
          <c:layoutTarget val="inner"/>
          <c:xMode val="edge"/>
          <c:yMode val="edge"/>
          <c:x val="0.24198387882515124"/>
          <c:y val="0.17319205241584931"/>
          <c:w val="0.70791982945966769"/>
          <c:h val="0.72642544912804763"/>
        </c:manualLayout>
      </c:layout>
      <c:barChart>
        <c:barDir val="col"/>
        <c:grouping val="clustered"/>
        <c:varyColors val="0"/>
        <c:ser>
          <c:idx val="0"/>
          <c:order val="0"/>
          <c:spPr>
            <a:ln>
              <a:solidFill>
                <a:schemeClr val="accent5">
                  <a:lumMod val="75000"/>
                </a:schemeClr>
              </a:solidFill>
            </a:ln>
          </c:spPr>
          <c:invertIfNegative val="0"/>
          <c:dLbls>
            <c:txPr>
              <a:bodyPr/>
              <a:lstStyle/>
              <a:p>
                <a:pPr>
                  <a:defRPr sz="1800" b="1"/>
                </a:pPr>
                <a:endParaRPr lang="en-US"/>
              </a:p>
            </c:txPr>
            <c:showLegendKey val="0"/>
            <c:showVal val="1"/>
            <c:showCatName val="0"/>
            <c:showSerName val="0"/>
            <c:showPercent val="0"/>
            <c:showBubbleSize val="0"/>
            <c:showLeaderLines val="0"/>
          </c:dLbls>
          <c:cat>
            <c:strRef>
              <c:f>'Figure 16'!$A$2:$A$5</c:f>
              <c:strCache>
                <c:ptCount val="4"/>
                <c:pt idx="0">
                  <c:v>Northeast</c:v>
                </c:pt>
                <c:pt idx="1">
                  <c:v>South</c:v>
                </c:pt>
                <c:pt idx="2">
                  <c:v>Midwest</c:v>
                </c:pt>
                <c:pt idx="3">
                  <c:v>West</c:v>
                </c:pt>
              </c:strCache>
            </c:strRef>
          </c:cat>
          <c:val>
            <c:numRef>
              <c:f>'Figure 16'!$B$2:$B$5</c:f>
              <c:numCache>
                <c:formatCode>0.0%</c:formatCode>
                <c:ptCount val="4"/>
                <c:pt idx="0">
                  <c:v>0.44700000000000001</c:v>
                </c:pt>
                <c:pt idx="1">
                  <c:v>0.34499999999999997</c:v>
                </c:pt>
                <c:pt idx="2">
                  <c:v>0.34799999999999998</c:v>
                </c:pt>
                <c:pt idx="3">
                  <c:v>0.30299999999999999</c:v>
                </c:pt>
              </c:numCache>
            </c:numRef>
          </c:val>
        </c:ser>
        <c:ser>
          <c:idx val="1"/>
          <c:order val="1"/>
          <c:invertIfNegative val="0"/>
          <c:dLbls>
            <c:txPr>
              <a:bodyPr/>
              <a:lstStyle/>
              <a:p>
                <a:pPr>
                  <a:defRPr sz="1800" b="1"/>
                </a:pPr>
                <a:endParaRPr lang="en-US"/>
              </a:p>
            </c:txPr>
            <c:showLegendKey val="0"/>
            <c:showVal val="1"/>
            <c:showCatName val="0"/>
            <c:showSerName val="0"/>
            <c:showPercent val="0"/>
            <c:showBubbleSize val="0"/>
            <c:showLeaderLines val="0"/>
          </c:dLbls>
          <c:cat>
            <c:strRef>
              <c:f>'Figure 16'!$A$2:$A$5</c:f>
              <c:strCache>
                <c:ptCount val="4"/>
                <c:pt idx="0">
                  <c:v>Northeast</c:v>
                </c:pt>
                <c:pt idx="1">
                  <c:v>South</c:v>
                </c:pt>
                <c:pt idx="2">
                  <c:v>Midwest</c:v>
                </c:pt>
                <c:pt idx="3">
                  <c:v>West</c:v>
                </c:pt>
              </c:strCache>
            </c:strRef>
          </c:cat>
          <c:val>
            <c:numRef>
              <c:f>'Figure 16'!$C$2:$C$5</c:f>
              <c:numCache>
                <c:formatCode>0.0%</c:formatCode>
                <c:ptCount val="4"/>
                <c:pt idx="0">
                  <c:v>0.318</c:v>
                </c:pt>
                <c:pt idx="1">
                  <c:v>0.47</c:v>
                </c:pt>
                <c:pt idx="2">
                  <c:v>0.45</c:v>
                </c:pt>
                <c:pt idx="3">
                  <c:v>0.47499999999999998</c:v>
                </c:pt>
              </c:numCache>
            </c:numRef>
          </c:val>
        </c:ser>
        <c:dLbls>
          <c:showLegendKey val="0"/>
          <c:showVal val="0"/>
          <c:showCatName val="0"/>
          <c:showSerName val="0"/>
          <c:showPercent val="0"/>
          <c:showBubbleSize val="0"/>
        </c:dLbls>
        <c:gapWidth val="150"/>
        <c:axId val="112908544"/>
        <c:axId val="112910336"/>
      </c:barChart>
      <c:catAx>
        <c:axId val="112908544"/>
        <c:scaling>
          <c:orientation val="minMax"/>
        </c:scaling>
        <c:delete val="0"/>
        <c:axPos val="b"/>
        <c:numFmt formatCode="General" sourceLinked="1"/>
        <c:majorTickMark val="out"/>
        <c:minorTickMark val="none"/>
        <c:tickLblPos val="nextTo"/>
        <c:crossAx val="112910336"/>
        <c:crosses val="autoZero"/>
        <c:auto val="1"/>
        <c:lblAlgn val="ctr"/>
        <c:lblOffset val="100"/>
        <c:noMultiLvlLbl val="0"/>
      </c:catAx>
      <c:valAx>
        <c:axId val="112910336"/>
        <c:scaling>
          <c:orientation val="minMax"/>
        </c:scaling>
        <c:delete val="0"/>
        <c:axPos val="l"/>
        <c:majorGridlines/>
        <c:title>
          <c:tx>
            <c:rich>
              <a:bodyPr rot="-5400000" vert="horz"/>
              <a:lstStyle/>
              <a:p>
                <a:pPr>
                  <a:defRPr/>
                </a:pPr>
                <a:r>
                  <a:rPr lang="en-US"/>
                  <a:t>% Congregations: Average % Young Adults in Congregation</a:t>
                </a:r>
              </a:p>
            </c:rich>
          </c:tx>
          <c:layout>
            <c:manualLayout>
              <c:xMode val="edge"/>
              <c:yMode val="edge"/>
              <c:x val="3.330898688124713E-2"/>
              <c:y val="0.17216158320240085"/>
            </c:manualLayout>
          </c:layout>
          <c:overlay val="0"/>
        </c:title>
        <c:numFmt formatCode="0%" sourceLinked="0"/>
        <c:majorTickMark val="out"/>
        <c:minorTickMark val="none"/>
        <c:tickLblPos val="nextTo"/>
        <c:crossAx val="112908544"/>
        <c:crosses val="autoZero"/>
        <c:crossBetween val="between"/>
      </c:valAx>
    </c:plotArea>
    <c:plotVisOnly val="1"/>
    <c:dispBlanksAs val="gap"/>
    <c:showDLblsOverMax val="0"/>
  </c:chart>
  <c:spPr>
    <a:ln>
      <a:noFill/>
    </a:ln>
  </c:spPr>
  <c:txPr>
    <a:bodyPr/>
    <a:lstStyle/>
    <a:p>
      <a:pPr>
        <a:defRPr sz="2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Figure 17: Most Young Adults Originate from Families Within Congregations</a:t>
            </a:r>
          </a:p>
        </c:rich>
      </c:tx>
      <c:layout>
        <c:manualLayout>
          <c:xMode val="edge"/>
          <c:yMode val="edge"/>
          <c:x val="0.1327864752200093"/>
          <c:y val="2.2354293227158501E-2"/>
        </c:manualLayout>
      </c:layout>
      <c:overlay val="0"/>
    </c:title>
    <c:autoTitleDeleted val="0"/>
    <c:plotArea>
      <c:layout>
        <c:manualLayout>
          <c:layoutTarget val="inner"/>
          <c:xMode val="edge"/>
          <c:yMode val="edge"/>
          <c:x val="8.7958314034275134E-2"/>
          <c:y val="0.20419605865438301"/>
          <c:w val="0.89298263084761464"/>
          <c:h val="0.61295217936584157"/>
        </c:manualLayout>
      </c:layout>
      <c:barChart>
        <c:barDir val="col"/>
        <c:grouping val="clustered"/>
        <c:varyColors val="0"/>
        <c:ser>
          <c:idx val="0"/>
          <c:order val="0"/>
          <c:tx>
            <c:strRef>
              <c:f>'Figure 17'!$B$1</c:f>
              <c:strCache>
                <c:ptCount val="1"/>
              </c:strCache>
            </c:strRef>
          </c:tx>
          <c:spPr>
            <a:solidFill>
              <a:schemeClr val="accent4">
                <a:lumMod val="75000"/>
              </a:schemeClr>
            </a:solidFill>
            <a:ln>
              <a:solidFill>
                <a:srgbClr val="800000"/>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'Figure 17'!$A$2:$A$5</c:f>
              <c:strCache>
                <c:ptCount val="4"/>
                <c:pt idx="0">
                  <c:v>Families in the Congregation</c:v>
                </c:pt>
                <c:pt idx="1">
                  <c:v>Non-Family from Nearby Workplaces</c:v>
                </c:pt>
                <c:pt idx="2">
                  <c:v>Non-Family from Nearby Military Bases</c:v>
                </c:pt>
                <c:pt idx="3">
                  <c:v>Non-Family from Nearby Colleges/ Universities</c:v>
                </c:pt>
              </c:strCache>
            </c:strRef>
          </c:cat>
          <c:val>
            <c:numRef>
              <c:f>'Figure 17'!$B$2:$B$5</c:f>
              <c:numCache>
                <c:formatCode>0.0%</c:formatCode>
                <c:ptCount val="4"/>
                <c:pt idx="0">
                  <c:v>0.70899999999999996</c:v>
                </c:pt>
                <c:pt idx="1">
                  <c:v>0.215</c:v>
                </c:pt>
                <c:pt idx="2">
                  <c:v>0.01</c:v>
                </c:pt>
                <c:pt idx="3">
                  <c:v>6.6000000000000003E-2</c:v>
                </c:pt>
              </c:numCache>
            </c:numRef>
          </c:val>
        </c:ser>
        <c:dLbls>
          <c:showLegendKey val="0"/>
          <c:showVal val="0"/>
          <c:showCatName val="0"/>
          <c:showSerName val="0"/>
          <c:showPercent val="0"/>
          <c:showBubbleSize val="0"/>
        </c:dLbls>
        <c:gapWidth val="75"/>
        <c:axId val="113150208"/>
        <c:axId val="113156096"/>
      </c:barChart>
      <c:catAx>
        <c:axId val="113150208"/>
        <c:scaling>
          <c:orientation val="minMax"/>
        </c:scaling>
        <c:delete val="0"/>
        <c:axPos val="b"/>
        <c:numFmt formatCode="General" sourceLinked="1"/>
        <c:majorTickMark val="out"/>
        <c:minorTickMark val="none"/>
        <c:tickLblPos val="nextTo"/>
        <c:crossAx val="113156096"/>
        <c:crosses val="autoZero"/>
        <c:auto val="1"/>
        <c:lblAlgn val="ctr"/>
        <c:lblOffset val="100"/>
        <c:noMultiLvlLbl val="0"/>
      </c:catAx>
      <c:valAx>
        <c:axId val="113156096"/>
        <c:scaling>
          <c:orientation val="minMax"/>
        </c:scaling>
        <c:delete val="0"/>
        <c:axPos val="l"/>
        <c:majorGridlines/>
        <c:numFmt formatCode="0%" sourceLinked="0"/>
        <c:majorTickMark val="out"/>
        <c:minorTickMark val="none"/>
        <c:tickLblPos val="nextTo"/>
        <c:crossAx val="113150208"/>
        <c:crosses val="autoZero"/>
        <c:crossBetween val="between"/>
      </c:valAx>
    </c:plotArea>
    <c:plotVisOnly val="1"/>
    <c:dispBlanksAs val="gap"/>
    <c:showDLblsOverMax val="0"/>
  </c:chart>
  <c:spPr>
    <a:ln>
      <a:noFill/>
    </a:ln>
  </c:spPr>
  <c:txPr>
    <a:bodyPr/>
    <a:lstStyle/>
    <a:p>
      <a:pPr>
        <a:defRPr sz="2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Figure 13: Get People of All Age Groups Involved in Activities Beyond Worship</a:t>
            </a:r>
          </a:p>
        </c:rich>
      </c:tx>
      <c:layout>
        <c:manualLayout>
          <c:xMode val="edge"/>
          <c:yMode val="edge"/>
          <c:x val="0.14164801768200028"/>
          <c:y val="3.0282771257366422E-3"/>
        </c:manualLayout>
      </c:layout>
      <c:overlay val="0"/>
    </c:title>
    <c:autoTitleDeleted val="0"/>
    <c:plotArea>
      <c:layout>
        <c:manualLayout>
          <c:layoutTarget val="inner"/>
          <c:xMode val="edge"/>
          <c:yMode val="edge"/>
          <c:x val="0.24208280416560832"/>
          <c:y val="0.19814608846098899"/>
          <c:w val="0.72343647746119022"/>
          <c:h val="0.63249529563633655"/>
        </c:manualLayout>
      </c:layout>
      <c:barChart>
        <c:barDir val="col"/>
        <c:grouping val="clustered"/>
        <c:varyColors val="0"/>
        <c:ser>
          <c:idx val="0"/>
          <c:order val="0"/>
          <c:spPr>
            <a:solidFill>
              <a:schemeClr val="accent3">
                <a:lumMod val="75000"/>
              </a:schemeClr>
            </a:solidFill>
            <a:ln>
              <a:solidFill>
                <a:schemeClr val="accent3">
                  <a:lumMod val="50000"/>
                </a:schemeClr>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'Figure 13'!$A$2:$A$3</c:f>
              <c:strCache>
                <c:ptCount val="2"/>
                <c:pt idx="0">
                  <c:v>Involved Not at All/A Little/Some</c:v>
                </c:pt>
                <c:pt idx="1">
                  <c:v>Involved Quite a Bit/A Lot</c:v>
                </c:pt>
              </c:strCache>
            </c:strRef>
          </c:cat>
          <c:val>
            <c:numRef>
              <c:f>'Figure 13'!$B$2:$B$3</c:f>
              <c:numCache>
                <c:formatCode>0.0%</c:formatCode>
                <c:ptCount val="2"/>
                <c:pt idx="0">
                  <c:v>0.23899999999999999</c:v>
                </c:pt>
                <c:pt idx="1">
                  <c:v>0.50600000000000001</c:v>
                </c:pt>
              </c:numCache>
            </c:numRef>
          </c:val>
        </c:ser>
        <c:dLbls>
          <c:showLegendKey val="0"/>
          <c:showVal val="0"/>
          <c:showCatName val="0"/>
          <c:showSerName val="0"/>
          <c:showPercent val="0"/>
          <c:showBubbleSize val="0"/>
        </c:dLbls>
        <c:gapWidth val="75"/>
        <c:axId val="112551424"/>
        <c:axId val="112552960"/>
      </c:barChart>
      <c:catAx>
        <c:axId val="112551424"/>
        <c:scaling>
          <c:orientation val="minMax"/>
        </c:scaling>
        <c:delete val="0"/>
        <c:axPos val="b"/>
        <c:numFmt formatCode="General" sourceLinked="1"/>
        <c:majorTickMark val="out"/>
        <c:minorTickMark val="none"/>
        <c:tickLblPos val="nextTo"/>
        <c:crossAx val="112552960"/>
        <c:crosses val="autoZero"/>
        <c:auto val="1"/>
        <c:lblAlgn val="ctr"/>
        <c:lblOffset val="100"/>
        <c:noMultiLvlLbl val="0"/>
      </c:catAx>
      <c:valAx>
        <c:axId val="112552960"/>
        <c:scaling>
          <c:orientation val="minMax"/>
        </c:scaling>
        <c:delete val="0"/>
        <c:axPos val="l"/>
        <c:majorGridlines/>
        <c:title>
          <c:tx>
            <c:rich>
              <a:bodyPr rot="-5400000" vert="horz"/>
              <a:lstStyle/>
              <a:p>
                <a:pPr>
                  <a:defRPr/>
                </a:pPr>
                <a:r>
                  <a:rPr lang="en-US"/>
                  <a:t>% Congregations: Young Adult Ministry is Thriving or Doing Pretty Well</a:t>
                </a:r>
              </a:p>
            </c:rich>
          </c:tx>
          <c:layout>
            <c:manualLayout>
              <c:xMode val="edge"/>
              <c:yMode val="edge"/>
              <c:x val="1.5375010980856901E-2"/>
              <c:y val="0.12621762911985701"/>
            </c:manualLayout>
          </c:layout>
          <c:overlay val="0"/>
        </c:title>
        <c:numFmt formatCode="0%" sourceLinked="0"/>
        <c:majorTickMark val="out"/>
        <c:minorTickMark val="none"/>
        <c:tickLblPos val="nextTo"/>
        <c:crossAx val="112551424"/>
        <c:crosses val="autoZero"/>
        <c:crossBetween val="between"/>
      </c:valAx>
    </c:plotArea>
    <c:plotVisOnly val="1"/>
    <c:dispBlanksAs val="gap"/>
    <c:showDLblsOverMax val="0"/>
  </c:chart>
  <c:spPr>
    <a:ln>
      <a:noFill/>
    </a:ln>
  </c:spPr>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600"/>
            </a:pPr>
            <a:r>
              <a:rPr lang="en-US" sz="1600"/>
              <a:t>Figure 10: High Internet and Social Media Use Among Participants in Thriving Young Adult Congregations</a:t>
            </a:r>
          </a:p>
        </c:rich>
      </c:tx>
      <c:layout>
        <c:manualLayout>
          <c:xMode val="edge"/>
          <c:yMode val="edge"/>
          <c:x val="0.18841275228527468"/>
          <c:y val="1.9974230493915533E-2"/>
        </c:manualLayout>
      </c:layout>
      <c:overlay val="0"/>
    </c:title>
    <c:autoTitleDeleted val="0"/>
    <c:plotArea>
      <c:layout>
        <c:manualLayout>
          <c:layoutTarget val="inner"/>
          <c:xMode val="edge"/>
          <c:yMode val="edge"/>
          <c:x val="0.21681746599856833"/>
          <c:y val="0.28273764692456921"/>
          <c:w val="0.78068670961584352"/>
          <c:h val="0.47841492639507016"/>
        </c:manualLayout>
      </c:layout>
      <c:barChart>
        <c:barDir val="col"/>
        <c:grouping val="clustered"/>
        <c:varyColors val="0"/>
        <c:ser>
          <c:idx val="0"/>
          <c:order val="0"/>
          <c:spPr>
            <a:solidFill>
              <a:schemeClr val="accent3">
                <a:lumMod val="75000"/>
              </a:schemeClr>
            </a:solidFill>
            <a:ln>
              <a:solidFill>
                <a:schemeClr val="accent3">
                  <a:lumMod val="50000"/>
                </a:schemeClr>
              </a:solid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'Figure 10'!$A$2:$A$3</c:f>
              <c:strCache>
                <c:ptCount val="2"/>
                <c:pt idx="0">
                  <c:v>None/Few/Some Members are Daily Internet Users</c:v>
                </c:pt>
                <c:pt idx="1">
                  <c:v>Many/Most/All Members are Daily Internet Users</c:v>
                </c:pt>
              </c:strCache>
            </c:strRef>
          </c:cat>
          <c:val>
            <c:numRef>
              <c:f>'Figure 10'!$B$2:$B$3</c:f>
              <c:numCache>
                <c:formatCode>0.0%</c:formatCode>
                <c:ptCount val="2"/>
                <c:pt idx="0">
                  <c:v>0.26900000000000002</c:v>
                </c:pt>
                <c:pt idx="1">
                  <c:v>0.432</c:v>
                </c:pt>
              </c:numCache>
            </c:numRef>
          </c:val>
        </c:ser>
        <c:dLbls>
          <c:showLegendKey val="0"/>
          <c:showVal val="0"/>
          <c:showCatName val="0"/>
          <c:showSerName val="0"/>
          <c:showPercent val="0"/>
          <c:showBubbleSize val="0"/>
        </c:dLbls>
        <c:gapWidth val="75"/>
        <c:axId val="112737664"/>
        <c:axId val="112739456"/>
      </c:barChart>
      <c:catAx>
        <c:axId val="112737664"/>
        <c:scaling>
          <c:orientation val="minMax"/>
        </c:scaling>
        <c:delete val="0"/>
        <c:axPos val="b"/>
        <c:numFmt formatCode="General" sourceLinked="1"/>
        <c:majorTickMark val="out"/>
        <c:minorTickMark val="none"/>
        <c:tickLblPos val="nextTo"/>
        <c:txPr>
          <a:bodyPr/>
          <a:lstStyle/>
          <a:p>
            <a:pPr>
              <a:defRPr sz="1400"/>
            </a:pPr>
            <a:endParaRPr lang="en-US"/>
          </a:p>
        </c:txPr>
        <c:crossAx val="112739456"/>
        <c:crosses val="autoZero"/>
        <c:auto val="1"/>
        <c:lblAlgn val="ctr"/>
        <c:lblOffset val="100"/>
        <c:noMultiLvlLbl val="0"/>
      </c:catAx>
      <c:valAx>
        <c:axId val="112739456"/>
        <c:scaling>
          <c:orientation val="minMax"/>
        </c:scaling>
        <c:delete val="0"/>
        <c:axPos val="l"/>
        <c:majorGridlines/>
        <c:title>
          <c:tx>
            <c:rich>
              <a:bodyPr rot="-5400000" vert="horz"/>
              <a:lstStyle/>
              <a:p>
                <a:pPr>
                  <a:defRPr/>
                </a:pPr>
                <a:r>
                  <a:rPr lang="en-US"/>
                  <a:t>% Congregations: Young Adult Ministry is Thriving or Doing Pretty Well</a:t>
                </a:r>
              </a:p>
            </c:rich>
          </c:tx>
          <c:layout>
            <c:manualLayout>
              <c:xMode val="edge"/>
              <c:yMode val="edge"/>
              <c:x val="8.6288351887048604E-3"/>
              <c:y val="0.15947697446910042"/>
            </c:manualLayout>
          </c:layout>
          <c:overlay val="0"/>
        </c:title>
        <c:numFmt formatCode="0%" sourceLinked="0"/>
        <c:majorTickMark val="out"/>
        <c:minorTickMark val="none"/>
        <c:tickLblPos val="nextTo"/>
        <c:crossAx val="112737664"/>
        <c:crosses val="autoZero"/>
        <c:crossBetween val="between"/>
      </c:valAx>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Figure 8: Want Young Adults? Prioritize Engagement</a:t>
            </a:r>
          </a:p>
        </c:rich>
      </c:tx>
      <c:layout>
        <c:manualLayout>
          <c:xMode val="edge"/>
          <c:yMode val="edge"/>
          <c:x val="0.151248412496825"/>
          <c:y val="2.0569252613915063E-3"/>
        </c:manualLayout>
      </c:layout>
      <c:overlay val="0"/>
    </c:title>
    <c:autoTitleDeleted val="0"/>
    <c:plotArea>
      <c:layout>
        <c:manualLayout>
          <c:layoutTarget val="inner"/>
          <c:xMode val="edge"/>
          <c:yMode val="edge"/>
          <c:x val="0.231843247399386"/>
          <c:y val="0.212628945985365"/>
          <c:w val="0.69709067527017576"/>
          <c:h val="0.57385247006405293"/>
        </c:manualLayout>
      </c:layout>
      <c:barChart>
        <c:barDir val="col"/>
        <c:grouping val="clustered"/>
        <c:varyColors val="0"/>
        <c:ser>
          <c:idx val="0"/>
          <c:order val="0"/>
          <c:spPr>
            <a:solidFill>
              <a:schemeClr val="accent3">
                <a:lumMod val="75000"/>
              </a:schemeClr>
            </a:solidFill>
            <a:ln>
              <a:solidFill>
                <a:schemeClr val="accent3">
                  <a:lumMod val="50000"/>
                </a:schemeClr>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'Figure 8'!$A$2:$A$5</c:f>
              <c:strCache>
                <c:ptCount val="4"/>
                <c:pt idx="0">
                  <c:v>Not Really a Priority</c:v>
                </c:pt>
                <c:pt idx="1">
                  <c:v>A Priority, But Not Immediate</c:v>
                </c:pt>
                <c:pt idx="2">
                  <c:v>A Main Priority With a Few Others</c:v>
                </c:pt>
                <c:pt idx="3">
                  <c:v>Our Top Priority</c:v>
                </c:pt>
              </c:strCache>
            </c:strRef>
          </c:cat>
          <c:val>
            <c:numRef>
              <c:f>'Figure 8'!$B$2:$B$5</c:f>
              <c:numCache>
                <c:formatCode>0.0%</c:formatCode>
                <c:ptCount val="4"/>
                <c:pt idx="0">
                  <c:v>0.20599999999999999</c:v>
                </c:pt>
                <c:pt idx="1">
                  <c:v>0.17199999999999999</c:v>
                </c:pt>
                <c:pt idx="2">
                  <c:v>0.315</c:v>
                </c:pt>
                <c:pt idx="3">
                  <c:v>0.40500000000000003</c:v>
                </c:pt>
              </c:numCache>
            </c:numRef>
          </c:val>
        </c:ser>
        <c:dLbls>
          <c:showLegendKey val="0"/>
          <c:showVal val="0"/>
          <c:showCatName val="0"/>
          <c:showSerName val="0"/>
          <c:showPercent val="0"/>
          <c:showBubbleSize val="0"/>
        </c:dLbls>
        <c:gapWidth val="75"/>
        <c:axId val="126205952"/>
        <c:axId val="126207488"/>
      </c:barChart>
      <c:catAx>
        <c:axId val="126205952"/>
        <c:scaling>
          <c:orientation val="minMax"/>
        </c:scaling>
        <c:delete val="0"/>
        <c:axPos val="b"/>
        <c:numFmt formatCode="General" sourceLinked="1"/>
        <c:majorTickMark val="out"/>
        <c:minorTickMark val="none"/>
        <c:tickLblPos val="nextTo"/>
        <c:txPr>
          <a:bodyPr/>
          <a:lstStyle/>
          <a:p>
            <a:pPr>
              <a:defRPr sz="1600"/>
            </a:pPr>
            <a:endParaRPr lang="en-US"/>
          </a:p>
        </c:txPr>
        <c:crossAx val="126207488"/>
        <c:crosses val="autoZero"/>
        <c:auto val="1"/>
        <c:lblAlgn val="ctr"/>
        <c:lblOffset val="100"/>
        <c:noMultiLvlLbl val="0"/>
      </c:catAx>
      <c:valAx>
        <c:axId val="126207488"/>
        <c:scaling>
          <c:orientation val="minMax"/>
        </c:scaling>
        <c:delete val="0"/>
        <c:axPos val="l"/>
        <c:majorGridlines/>
        <c:title>
          <c:tx>
            <c:rich>
              <a:bodyPr rot="-5400000" vert="horz"/>
              <a:lstStyle/>
              <a:p>
                <a:pPr>
                  <a:defRPr/>
                </a:pPr>
                <a:r>
                  <a:rPr lang="en-US"/>
                  <a:t>% Congregations: At Least 15% of Attendees are Young Adults</a:t>
                </a:r>
              </a:p>
            </c:rich>
          </c:tx>
          <c:layout>
            <c:manualLayout>
              <c:xMode val="edge"/>
              <c:yMode val="edge"/>
              <c:x val="2.2044139643834844E-2"/>
              <c:y val="0.16449442795060454"/>
            </c:manualLayout>
          </c:layout>
          <c:overlay val="0"/>
        </c:title>
        <c:numFmt formatCode="0%" sourceLinked="0"/>
        <c:majorTickMark val="out"/>
        <c:minorTickMark val="none"/>
        <c:tickLblPos val="nextTo"/>
        <c:crossAx val="126205952"/>
        <c:crosses val="autoZero"/>
        <c:crossBetween val="between"/>
      </c:valAx>
    </c:plotArea>
    <c:plotVisOnly val="1"/>
    <c:dispBlanksAs val="gap"/>
    <c:showDLblsOverMax val="0"/>
  </c:chart>
  <c:spPr>
    <a:ln>
      <a:noFill/>
    </a:ln>
  </c:spPr>
  <c:txPr>
    <a:bodyPr/>
    <a:lstStyle/>
    <a:p>
      <a:pPr>
        <a:defRPr sz="2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Figure 18: Worship Matters to Young Adults</a:t>
            </a:r>
          </a:p>
        </c:rich>
      </c:tx>
      <c:layout>
        <c:manualLayout>
          <c:xMode val="edge"/>
          <c:yMode val="edge"/>
          <c:x val="0.13698489483834786"/>
          <c:y val="1.1546802210139968E-3"/>
        </c:manualLayout>
      </c:layout>
      <c:overlay val="0"/>
    </c:title>
    <c:autoTitleDeleted val="0"/>
    <c:plotArea>
      <c:layout>
        <c:manualLayout>
          <c:layoutTarget val="inner"/>
          <c:xMode val="edge"/>
          <c:yMode val="edge"/>
          <c:x val="0.11016838739559832"/>
          <c:y val="0.13435034158863443"/>
          <c:w val="0.8457329408776465"/>
          <c:h val="0.58104017259215213"/>
        </c:manualLayout>
      </c:layout>
      <c:barChart>
        <c:barDir val="col"/>
        <c:grouping val="clustered"/>
        <c:varyColors val="0"/>
        <c:ser>
          <c:idx val="0"/>
          <c:order val="0"/>
          <c:tx>
            <c:strRef>
              <c:f>'Figure 18'!$B$1</c:f>
              <c:strCache>
                <c:ptCount val="1"/>
                <c:pt idx="0">
                  <c:v>1-100 in Weekly Worship</c:v>
                </c:pt>
              </c:strCache>
            </c:strRef>
          </c:tx>
          <c:spPr>
            <a:solidFill>
              <a:schemeClr val="accent4">
                <a:lumMod val="40000"/>
                <a:lumOff val="60000"/>
              </a:schemeClr>
            </a:solidFill>
            <a:ln>
              <a:solidFill>
                <a:schemeClr val="accent4">
                  <a:lumMod val="75000"/>
                </a:schemeClr>
              </a:solidFill>
            </a:ln>
          </c:spPr>
          <c:invertIfNegative val="0"/>
          <c:dLbls>
            <c:dLbl>
              <c:idx val="0"/>
              <c:layout>
                <c:manualLayout>
                  <c:x val="-1.0547989549945515E-2"/>
                  <c:y val="1.0705474315710535E-2"/>
                </c:manualLayout>
              </c:layout>
              <c:showLegendKey val="0"/>
              <c:showVal val="1"/>
              <c:showCatName val="0"/>
              <c:showSerName val="0"/>
              <c:showPercent val="0"/>
              <c:showBubbleSize val="0"/>
            </c:dLbl>
            <c:dLbl>
              <c:idx val="1"/>
              <c:layout>
                <c:manualLayout>
                  <c:x val="0"/>
                  <c:y val="1.2137557713131212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'Figure 18'!$A$2:$A$3</c:f>
              <c:strCache>
                <c:ptCount val="2"/>
                <c:pt idx="0">
                  <c:v>% Attend Worship</c:v>
                </c:pt>
                <c:pt idx="1">
                  <c:v>% Participate in Programs/Activities Other Than Worship</c:v>
                </c:pt>
              </c:strCache>
            </c:strRef>
          </c:cat>
          <c:val>
            <c:numRef>
              <c:f>'Figure 18'!$B$2:$B$3</c:f>
              <c:numCache>
                <c:formatCode>0.0%</c:formatCode>
                <c:ptCount val="2"/>
                <c:pt idx="0">
                  <c:v>0.73899999999999999</c:v>
                </c:pt>
                <c:pt idx="1">
                  <c:v>0.46</c:v>
                </c:pt>
              </c:numCache>
            </c:numRef>
          </c:val>
        </c:ser>
        <c:ser>
          <c:idx val="1"/>
          <c:order val="1"/>
          <c:tx>
            <c:strRef>
              <c:f>'Figure 18'!$C$1</c:f>
              <c:strCache>
                <c:ptCount val="1"/>
                <c:pt idx="0">
                  <c:v>Over 100 in Weekly Worship</c:v>
                </c:pt>
              </c:strCache>
            </c:strRef>
          </c:tx>
          <c:spPr>
            <a:solidFill>
              <a:schemeClr val="accent4">
                <a:lumMod val="75000"/>
              </a:schemeClr>
            </a:solidFill>
            <a:ln>
              <a:solidFill>
                <a:schemeClr val="accent4">
                  <a:lumMod val="50000"/>
                </a:schemeClr>
              </a:solidFill>
            </a:ln>
          </c:spPr>
          <c:invertIfNegative val="0"/>
          <c:dLbls>
            <c:dLbl>
              <c:idx val="0"/>
              <c:layout>
                <c:manualLayout>
                  <c:x val="7.6678271003600834E-3"/>
                  <c:y val="1.2137557713131212E-2"/>
                </c:manualLayout>
              </c:layout>
              <c:showLegendKey val="0"/>
              <c:showVal val="1"/>
              <c:showCatName val="0"/>
              <c:showSerName val="0"/>
              <c:showPercent val="0"/>
              <c:showBubbleSize val="0"/>
            </c:dLbl>
            <c:dLbl>
              <c:idx val="1"/>
              <c:layout>
                <c:manualLayout>
                  <c:x val="1.5257959927684561E-2"/>
                  <c:y val="1.2137557713131212E-2"/>
                </c:manualLayout>
              </c:layout>
              <c:showLegendKey val="0"/>
              <c:showVal val="1"/>
              <c:showCatName val="0"/>
              <c:showSerName val="0"/>
              <c:showPercent val="0"/>
              <c:showBubbleSize val="0"/>
            </c:dLbl>
            <c:dLbl>
              <c:idx val="2"/>
              <c:layout>
                <c:manualLayout>
                  <c:x val="1.1501598601453901E-2"/>
                  <c:y val="0"/>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'Figure 18'!$A$2:$A$3</c:f>
              <c:strCache>
                <c:ptCount val="2"/>
                <c:pt idx="0">
                  <c:v>% Attend Worship</c:v>
                </c:pt>
                <c:pt idx="1">
                  <c:v>% Participate in Programs/Activities Other Than Worship</c:v>
                </c:pt>
              </c:strCache>
            </c:strRef>
          </c:cat>
          <c:val>
            <c:numRef>
              <c:f>'Figure 18'!$C$2:$C$3</c:f>
              <c:numCache>
                <c:formatCode>0.0%</c:formatCode>
                <c:ptCount val="2"/>
                <c:pt idx="0">
                  <c:v>0.66500000000000004</c:v>
                </c:pt>
                <c:pt idx="1">
                  <c:v>0.46899999999999997</c:v>
                </c:pt>
              </c:numCache>
            </c:numRef>
          </c:val>
        </c:ser>
        <c:dLbls>
          <c:showLegendKey val="0"/>
          <c:showVal val="0"/>
          <c:showCatName val="0"/>
          <c:showSerName val="0"/>
          <c:showPercent val="0"/>
          <c:showBubbleSize val="0"/>
        </c:dLbls>
        <c:gapWidth val="75"/>
        <c:axId val="126952576"/>
        <c:axId val="126954112"/>
      </c:barChart>
      <c:catAx>
        <c:axId val="126952576"/>
        <c:scaling>
          <c:orientation val="minMax"/>
        </c:scaling>
        <c:delete val="0"/>
        <c:axPos val="b"/>
        <c:numFmt formatCode="General" sourceLinked="1"/>
        <c:majorTickMark val="out"/>
        <c:minorTickMark val="none"/>
        <c:tickLblPos val="nextTo"/>
        <c:crossAx val="126954112"/>
        <c:crosses val="autoZero"/>
        <c:auto val="1"/>
        <c:lblAlgn val="ctr"/>
        <c:lblOffset val="100"/>
        <c:noMultiLvlLbl val="0"/>
      </c:catAx>
      <c:valAx>
        <c:axId val="126954112"/>
        <c:scaling>
          <c:orientation val="minMax"/>
        </c:scaling>
        <c:delete val="0"/>
        <c:axPos val="l"/>
        <c:majorGridlines/>
        <c:numFmt formatCode="0%" sourceLinked="0"/>
        <c:majorTickMark val="out"/>
        <c:minorTickMark val="none"/>
        <c:tickLblPos val="nextTo"/>
        <c:crossAx val="126952576"/>
        <c:crosses val="autoZero"/>
        <c:crossBetween val="between"/>
      </c:valAx>
    </c:plotArea>
    <c:legend>
      <c:legendPos val="b"/>
      <c:layout>
        <c:manualLayout>
          <c:xMode val="edge"/>
          <c:yMode val="edge"/>
          <c:x val="9.3978087712979136E-2"/>
          <c:y val="0.88707292838395202"/>
          <c:w val="0.82253044270794429"/>
          <c:h val="0.10102232224416344"/>
        </c:manualLayout>
      </c:layout>
      <c:overlay val="0"/>
      <c:spPr>
        <a:ln>
          <a:solidFill>
            <a:schemeClr val="bg1">
              <a:lumMod val="50000"/>
            </a:schemeClr>
          </a:solidFill>
        </a:ln>
      </c:spPr>
    </c:legend>
    <c:plotVisOnly val="1"/>
    <c:dispBlanksAs val="gap"/>
    <c:showDLblsOverMax val="0"/>
  </c:chart>
  <c:spPr>
    <a:ln>
      <a:noFill/>
    </a:ln>
  </c:spPr>
  <c:txPr>
    <a:bodyPr/>
    <a:lstStyle/>
    <a:p>
      <a:pPr>
        <a:defRPr sz="16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5AD219-03BB-4A44-A796-C46394BABB3D}" type="datetimeFigureOut">
              <a:rPr lang="en-US" smtClean="0"/>
              <a:t>10/26/2016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A9B76A-97D2-444C-BF37-D9E02483551E}" type="slidenum">
              <a:rPr lang="en-US" smtClean="0"/>
              <a:t>‹#›</a:t>
            </a:fld>
            <a:endParaRPr lang="en-US"/>
          </a:p>
        </p:txBody>
      </p:sp>
    </p:spTree>
    <p:extLst>
      <p:ext uri="{BB962C8B-B14F-4D97-AF65-F5344CB8AC3E}">
        <p14:creationId xmlns:p14="http://schemas.microsoft.com/office/powerpoint/2010/main" val="883372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Nearly one in five congregations (18%) reported no young adult presence in their congregations in FACT 2015. This is a significant increase from 2010 when less than 8% reported no young adults at all. Overall, the average percentage of young adults in American congregations decreased from 14% of active participants in 2008 to 11% in 2015 (Figure 1). </a:t>
            </a:r>
          </a:p>
          <a:p>
            <a:endParaRPr lang="en-US" dirty="0" smtClean="0"/>
          </a:p>
          <a:p>
            <a:r>
              <a:rPr lang="en-US" dirty="0" smtClean="0"/>
              <a:t>Despite overall declines, many congregations do have young adult participants and report a thriving young adult ministry. Nearly 82% of congregations have at least one young adult participant, though this does not necessarily translate to having a thriving ministry for them. One hopeful sign for congregations with at least one young adult is that the vast majority (85%) either increased or maintained their numbers for this age group over the last three years. </a:t>
            </a:r>
          </a:p>
        </p:txBody>
      </p:sp>
      <p:sp>
        <p:nvSpPr>
          <p:cNvPr id="4" name="Slide Number Placeholder 3"/>
          <p:cNvSpPr>
            <a:spLocks noGrp="1"/>
          </p:cNvSpPr>
          <p:nvPr>
            <p:ph type="sldNum" sz="quarter" idx="10"/>
          </p:nvPr>
        </p:nvSpPr>
        <p:spPr/>
        <p:txBody>
          <a:bodyPr/>
          <a:lstStyle/>
          <a:p>
            <a:fld id="{1AA9B76A-97D2-444C-BF37-D9E02483551E}" type="slidenum">
              <a:rPr lang="en-US" smtClean="0"/>
              <a:t>3</a:t>
            </a:fld>
            <a:endParaRPr lang="en-US"/>
          </a:p>
        </p:txBody>
      </p:sp>
    </p:spTree>
    <p:extLst>
      <p:ext uri="{BB962C8B-B14F-4D97-AF65-F5344CB8AC3E}">
        <p14:creationId xmlns:p14="http://schemas.microsoft.com/office/powerpoint/2010/main" val="2072847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fact that American congregations believe more interest on the part of young adults is essential, while at the same time recognizing their own lack of desire/passion to reach out to this age group, highlights a paradox that must be examined more thoroughly. Underlying assumptions regarding young adults themselves may, in large part, be a contributing factor hindering many congregations from developing an intentional strategy or prioritizing ministry with this population. For example, stereotypes of young adults as lazy, inattentive, materialistic, and not interested in spiritual matters might contribute to a congregation’s overall lack of desire to engage this population. Furthermore, age and generational differences between participants in a majority of American congregations (largely made up of Baby Boomers) and Millennials, who make up a larger percentage of the general population, may exacerbate those assumptions. In order for congregations to truly garner the interest of more young adults, it may also require significant changes in the overall structures and practices of faith communities. If there is little openness to change, or a lack of willingness to meet new challenges, then attracting young adults will be an uphill battle.</a:t>
            </a:r>
          </a:p>
          <a:p>
            <a:r>
              <a:rPr lang="en-US" dirty="0" smtClean="0">
                <a:effectLst/>
              </a:rPr>
              <a:t> </a:t>
            </a:r>
          </a:p>
          <a:p>
            <a:r>
              <a:rPr lang="en-US" dirty="0" smtClean="0">
                <a:effectLst/>
              </a:rPr>
              <a:t>As we said at the outset, creating a future in which young adults are a significant part of American congregational life is not an easy challenge. As this report has demonstrated, a number of factors—both internal and external to congregations themselves—impact success in engaging this population. In the end, there is no “magic bullet,” no single solution that will turn congregations into places where young adults are both welcomed into an existing structure, and also empowered to transform those structures in ways that are meaningful for them. Passion and intentionality—in the form of strategies, priority, people, and time—are essential for cultivating this ministry; but ultimately, these things are necessary for building </a:t>
            </a:r>
            <a:r>
              <a:rPr lang="en-US" i="1" dirty="0" smtClean="0">
                <a:effectLst/>
              </a:rPr>
              <a:t>any</a:t>
            </a:r>
            <a:r>
              <a:rPr lang="en-US" dirty="0" smtClean="0">
                <a:effectLst/>
              </a:rPr>
              <a:t> thriving ministry. </a:t>
            </a:r>
            <a:r>
              <a:rPr lang="en-US" b="1" dirty="0" smtClean="0">
                <a:effectLst/>
              </a:rPr>
              <a:t>We can no longer expect that young adults will come through the doors of congregations on their own.  Instead, we must make it a priority to go beyond our walls in order to engage this generation and co-create truly thriving communities of faith</a:t>
            </a:r>
            <a:r>
              <a:rPr lang="en-US" dirty="0" smtClean="0">
                <a:effectLst/>
              </a:rPr>
              <a:t>.</a:t>
            </a:r>
          </a:p>
          <a:p>
            <a:endParaRPr lang="en-US" dirty="0"/>
          </a:p>
        </p:txBody>
      </p:sp>
      <p:sp>
        <p:nvSpPr>
          <p:cNvPr id="4" name="Slide Number Placeholder 3"/>
          <p:cNvSpPr>
            <a:spLocks noGrp="1"/>
          </p:cNvSpPr>
          <p:nvPr>
            <p:ph type="sldNum" sz="quarter" idx="10"/>
          </p:nvPr>
        </p:nvSpPr>
        <p:spPr/>
        <p:txBody>
          <a:bodyPr/>
          <a:lstStyle/>
          <a:p>
            <a:fld id="{1AA9B76A-97D2-444C-BF37-D9E02483551E}" type="slidenum">
              <a:rPr lang="en-US" smtClean="0"/>
              <a:t>12</a:t>
            </a:fld>
            <a:endParaRPr lang="en-US"/>
          </a:p>
        </p:txBody>
      </p:sp>
    </p:spTree>
    <p:extLst>
      <p:ext uri="{BB962C8B-B14F-4D97-AF65-F5344CB8AC3E}">
        <p14:creationId xmlns:p14="http://schemas.microsoft.com/office/powerpoint/2010/main" val="15067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varying perceptions—accurate and inaccurate—about young adults in congregations today. Beyond that, some congregations tend to hold up certain idealized versions of the types of young adults that they desire to attract, with particular end goals in mind. For example, one congregation may want to attract young married families with small children in order to grow the religious education program; another may seek to attract young, single working professionals who can boost the congregation’s finances. Based on the data collected from American congregations, it appears that these perceptions need to be a bit more nuanced and are impacted greatly by the surrounding context of the congregation.</a:t>
            </a:r>
          </a:p>
          <a:p>
            <a:endParaRPr lang="en-US" dirty="0" smtClean="0"/>
          </a:p>
          <a:p>
            <a:r>
              <a:rPr lang="en-US" dirty="0" smtClean="0"/>
              <a:t>Nearly half of all young adults in American congregations are married with children. However, most young adults are not married.</a:t>
            </a:r>
            <a:r>
              <a:rPr lang="en-US" baseline="0" dirty="0" smtClean="0"/>
              <a:t> </a:t>
            </a:r>
            <a:r>
              <a:rPr lang="en-US" dirty="0" smtClean="0"/>
              <a:t>Interestingly, these percentages do not change significantly based on whether the congregation has increased, stayed the same, or decreased its young adult participation in the last three years. </a:t>
            </a:r>
          </a:p>
          <a:p>
            <a:endParaRPr lang="en-US" dirty="0" smtClean="0"/>
          </a:p>
          <a:p>
            <a:r>
              <a:rPr lang="en-US" dirty="0" smtClean="0"/>
              <a:t>The family status of young adults is related to geographical context in ways that one might expect. Higher average percentages of both single and partnered/engaged young adults without children are present in downtown urban congregations. Higher average percentages of married young adults with children are found in more rural and small town congregations.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AA9B76A-97D2-444C-BF37-D9E02483551E}" type="slidenum">
              <a:rPr lang="en-US" smtClean="0"/>
              <a:t>4</a:t>
            </a:fld>
            <a:endParaRPr lang="en-US"/>
          </a:p>
        </p:txBody>
      </p:sp>
    </p:spTree>
    <p:extLst>
      <p:ext uri="{BB962C8B-B14F-4D97-AF65-F5344CB8AC3E}">
        <p14:creationId xmlns:p14="http://schemas.microsoft.com/office/powerpoint/2010/main" val="3921415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Regionally, higher average percentages of single young adults attend congregations in the Northeast, even when accounting for geographical context and congregational size (Figure 16). Conversely, even though a higher percentage of congregations with 15% or more young adults are located in the West and South (Figure 2), it is important to note that congregations in these regions have a greater average share of married young adults with children than single young adults.</a:t>
            </a:r>
          </a:p>
          <a:p>
            <a:endParaRPr lang="en-US" dirty="0" smtClean="0"/>
          </a:p>
          <a:p>
            <a:r>
              <a:rPr lang="en-US" dirty="0" smtClean="0"/>
              <a:t>Therefore,</a:t>
            </a:r>
            <a:r>
              <a:rPr lang="en-US" baseline="0" dirty="0" smtClean="0"/>
              <a:t> we know that c</a:t>
            </a:r>
            <a:r>
              <a:rPr lang="en-US" dirty="0" smtClean="0"/>
              <a:t>ontext truly matters when it comes to young adult engagement, and knowing the demographics surrounding one’s congregations can make a significant difference in strategy and programming. Congregations with more singles also tend to be those with more young adults from nearby colleges or universities (as well as in downtown urban areas). Congregations with more young married couples with children also tend to be those in which more young adults come from nearby workplaces (rather than having young adults from nearby colleges/universities). The nuances of these relationships are subtle, but they demonstrate that certain contextual patterns are critical in attracting young adults.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AA9B76A-97D2-444C-BF37-D9E02483551E}" type="slidenum">
              <a:rPr lang="en-US" smtClean="0"/>
              <a:t>5</a:t>
            </a:fld>
            <a:endParaRPr lang="en-US"/>
          </a:p>
        </p:txBody>
      </p:sp>
    </p:spTree>
    <p:extLst>
      <p:ext uri="{BB962C8B-B14F-4D97-AF65-F5344CB8AC3E}">
        <p14:creationId xmlns:p14="http://schemas.microsoft.com/office/powerpoint/2010/main" val="392141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 the most striking finding is that 70% of active young adult participants within any given congregation come from families within that congregation, meaning that they are related to other members (Figure 17). While some young adults do engage with congregations because of proximity to workplaces, colleges, universities and military bases, these types of settings are known to be highly transitory which could account for young adults’ overall absence within congregations. Generally, congregations with young adults from nearby colleges or universities are over four times more likely to be located in areas in which 18-34 year olds make up a critical mass (at least 15%) of the population. In comparison, congregations with young adults related to families within those congregations are equally likely to be in low- or high-density young adult population areas. </a:t>
            </a:r>
          </a:p>
          <a:p>
            <a:endParaRPr lang="en-US" dirty="0" smtClean="0"/>
          </a:p>
          <a:p>
            <a:r>
              <a:rPr lang="en-US" dirty="0" smtClean="0"/>
              <a:t>In the end, some of the long-held assumptions about young adults hold true; but newer findings around the prevalence of familial/generational young adult participation in congregations is an area worthy of further exploration and also intersects with other important research on young adults and faith.</a:t>
            </a:r>
          </a:p>
        </p:txBody>
      </p:sp>
      <p:sp>
        <p:nvSpPr>
          <p:cNvPr id="4" name="Slide Number Placeholder 3"/>
          <p:cNvSpPr>
            <a:spLocks noGrp="1"/>
          </p:cNvSpPr>
          <p:nvPr>
            <p:ph type="sldNum" sz="quarter" idx="10"/>
          </p:nvPr>
        </p:nvSpPr>
        <p:spPr/>
        <p:txBody>
          <a:bodyPr/>
          <a:lstStyle/>
          <a:p>
            <a:fld id="{1AA9B76A-97D2-444C-BF37-D9E02483551E}" type="slidenum">
              <a:rPr lang="en-US" smtClean="0"/>
              <a:t>6</a:t>
            </a:fld>
            <a:endParaRPr lang="en-US"/>
          </a:p>
        </p:txBody>
      </p:sp>
    </p:spTree>
    <p:extLst>
      <p:ext uri="{BB962C8B-B14F-4D97-AF65-F5344CB8AC3E}">
        <p14:creationId xmlns:p14="http://schemas.microsoft.com/office/powerpoint/2010/main" val="3921415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 factors found in thriving (as well as growing) congregations also hold true for congregations with higher percentages of young adults. As chronicled in previous FACT reports, growing congregations engage young adults better, have more innovative worship, are more actively involved in recruiting more people, engage in greater use of electronic technology and the internet, and are often more racially/ethnically diverse, among other characteristics. Congregations with thriving young adult ministries (referred to below as “thriving young adult congregations”) also possess many of these same vitality marks.</a:t>
            </a:r>
          </a:p>
          <a:p>
            <a:endParaRPr lang="en-US" dirty="0" smtClean="0"/>
          </a:p>
        </p:txBody>
      </p:sp>
      <p:sp>
        <p:nvSpPr>
          <p:cNvPr id="4" name="Slide Number Placeholder 3"/>
          <p:cNvSpPr>
            <a:spLocks noGrp="1"/>
          </p:cNvSpPr>
          <p:nvPr>
            <p:ph type="sldNum" sz="quarter" idx="10"/>
          </p:nvPr>
        </p:nvSpPr>
        <p:spPr/>
        <p:txBody>
          <a:bodyPr/>
          <a:lstStyle/>
          <a:p>
            <a:fld id="{1AA9B76A-97D2-444C-BF37-D9E02483551E}" type="slidenum">
              <a:rPr lang="en-US" smtClean="0"/>
              <a:t>7</a:t>
            </a:fld>
            <a:endParaRPr lang="en-US"/>
          </a:p>
        </p:txBody>
      </p:sp>
    </p:spTree>
    <p:extLst>
      <p:ext uri="{BB962C8B-B14F-4D97-AF65-F5344CB8AC3E}">
        <p14:creationId xmlns:p14="http://schemas.microsoft.com/office/powerpoint/2010/main" val="3921415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AA9B76A-97D2-444C-BF37-D9E02483551E}" type="slidenum">
              <a:rPr lang="en-US" smtClean="0"/>
              <a:t>8</a:t>
            </a:fld>
            <a:endParaRPr lang="en-US"/>
          </a:p>
        </p:txBody>
      </p:sp>
    </p:spTree>
    <p:extLst>
      <p:ext uri="{BB962C8B-B14F-4D97-AF65-F5344CB8AC3E}">
        <p14:creationId xmlns:p14="http://schemas.microsoft.com/office/powerpoint/2010/main" val="3921415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Congregations engage with young adults in myriad ways; but before highlighting significant trends, it is important to explore strategies undergirding this engagement, or the lack thereof. Congregations undertake a number of different strategies for engaging young adults. Depending on the strategy, outcomes vary. Figure 14 illustrates various strategies and how frequently they are used by different congregational groupings. In total, over one-third of all congregations have no intentional strategy for young adult ministries. Conversely, </a:t>
            </a:r>
            <a:r>
              <a:rPr lang="en-US" b="1" dirty="0" smtClean="0">
                <a:effectLst/>
              </a:rPr>
              <a:t>nine in ten congregations with thriving young adult ministries have some intentional strategy for engaging young adults</a:t>
            </a:r>
            <a:r>
              <a:rPr lang="en-US" dirty="0" smtClean="0">
                <a:effectLst/>
              </a:rPr>
              <a:t>.</a:t>
            </a:r>
          </a:p>
          <a:p>
            <a:r>
              <a:rPr lang="en-US" dirty="0" smtClean="0">
                <a:effectLst/>
              </a:rPr>
              <a:t> </a:t>
            </a:r>
          </a:p>
          <a:p>
            <a:r>
              <a:rPr lang="en-US" dirty="0" smtClean="0">
                <a:effectLst/>
              </a:rPr>
              <a:t>Generally, smaller congregations (100 or fewer in worship) are nearly two times more likely to have no strategy for engaging young adults than larger congregations (over 100 in worship). Not surprisingly, these larger congregations are more likely to have a strategy geared toward creating special opportunities and programs specifically for young adults, given the increased financial and other resources available within these congregations.    </a:t>
            </a:r>
          </a:p>
          <a:p>
            <a:r>
              <a:rPr lang="en-US" dirty="0" smtClean="0">
                <a:effectLst/>
              </a:rPr>
              <a:t> </a:t>
            </a:r>
          </a:p>
          <a:p>
            <a:r>
              <a:rPr lang="en-US" dirty="0" smtClean="0">
                <a:effectLst/>
              </a:rPr>
              <a:t>It turns out that both prioritizing (shown previously in Figure 8) </a:t>
            </a:r>
            <a:r>
              <a:rPr lang="en-US" i="1" dirty="0" smtClean="0">
                <a:effectLst/>
              </a:rPr>
              <a:t>and</a:t>
            </a:r>
            <a:r>
              <a:rPr lang="en-US" dirty="0" smtClean="0">
                <a:effectLst/>
              </a:rPr>
              <a:t> having a strategy for young adult engagement are strongly related to higher percentages of young adults within congregations, regardless of the size and location of the congregation. For those congregations with no intentional strategy and no prioritization of young adults, the average percentage of young adult participants is quite low (less than 7%). Significantly, different strategies and levels of prioritization result in different outcomes for congregations. For example, if the strategy is totally geared toward involving young adults in the general life and worship of the congregation, but young adult engagement is not a priority; the likelihood that the congregation will have young adults in the congregation is nearly nonexistent (average young adult percentage in these congregations is around 3.5%). It appears that these congregations really do not have an intentional strategy for engaging young adults and most likely assume that what is already offered in worship and programming should automatically attract young adults. </a:t>
            </a:r>
            <a:r>
              <a:rPr lang="en-US" b="1" dirty="0" smtClean="0">
                <a:effectLst/>
              </a:rPr>
              <a:t>Strategy (a plan) and prioritization (taking steps to act on that plan) are both necessary to create thriving young adult ministries</a:t>
            </a:r>
            <a:r>
              <a:rPr lang="en-US" dirty="0" smtClean="0">
                <a:effectLst/>
              </a:rPr>
              <a:t>.</a:t>
            </a:r>
          </a:p>
          <a:p>
            <a:endParaRPr lang="en-US" dirty="0" smtClean="0"/>
          </a:p>
        </p:txBody>
      </p:sp>
      <p:sp>
        <p:nvSpPr>
          <p:cNvPr id="4" name="Slide Number Placeholder 3"/>
          <p:cNvSpPr>
            <a:spLocks noGrp="1"/>
          </p:cNvSpPr>
          <p:nvPr>
            <p:ph type="sldNum" sz="quarter" idx="10"/>
          </p:nvPr>
        </p:nvSpPr>
        <p:spPr/>
        <p:txBody>
          <a:bodyPr/>
          <a:lstStyle/>
          <a:p>
            <a:fld id="{1AA9B76A-97D2-444C-BF37-D9E02483551E}" type="slidenum">
              <a:rPr lang="en-US" smtClean="0"/>
              <a:t>9</a:t>
            </a:fld>
            <a:endParaRPr lang="en-US"/>
          </a:p>
        </p:txBody>
      </p:sp>
    </p:spTree>
    <p:extLst>
      <p:ext uri="{BB962C8B-B14F-4D97-AF65-F5344CB8AC3E}">
        <p14:creationId xmlns:p14="http://schemas.microsoft.com/office/powerpoint/2010/main" val="3921415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Prioritizing and strategizing should include dedicating people and time</a:t>
            </a:r>
            <a:r>
              <a:rPr lang="en-US" baseline="0" dirty="0" smtClean="0"/>
              <a:t> to young adult engagement, but it doesn’t need to be paid staff!</a:t>
            </a:r>
            <a:endParaRPr lang="en-US" dirty="0" smtClean="0"/>
          </a:p>
        </p:txBody>
      </p:sp>
      <p:sp>
        <p:nvSpPr>
          <p:cNvPr id="4" name="Slide Number Placeholder 3"/>
          <p:cNvSpPr>
            <a:spLocks noGrp="1"/>
          </p:cNvSpPr>
          <p:nvPr>
            <p:ph type="sldNum" sz="quarter" idx="10"/>
          </p:nvPr>
        </p:nvSpPr>
        <p:spPr/>
        <p:txBody>
          <a:bodyPr/>
          <a:lstStyle/>
          <a:p>
            <a:fld id="{1AA9B76A-97D2-444C-BF37-D9E02483551E}" type="slidenum">
              <a:rPr lang="en-US" smtClean="0"/>
              <a:t>10</a:t>
            </a:fld>
            <a:endParaRPr lang="en-US"/>
          </a:p>
        </p:txBody>
      </p:sp>
    </p:spTree>
    <p:extLst>
      <p:ext uri="{BB962C8B-B14F-4D97-AF65-F5344CB8AC3E}">
        <p14:creationId xmlns:p14="http://schemas.microsoft.com/office/powerpoint/2010/main" val="3921415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also important to explore the nature of young adult religious participation. On average, nearly 70% of young adults participate by attending worship and about half (46%) participate in programs/activities other than worship. This involvement varies by size, however, with congregations of 100 or fewer in worship reporting higher worship attendance by young adults (Figure 18). This could be due to smaller congregations having fewer options for programming, so worship tends to be the main gathering opportunity for all participants. Interestingly, there is virtually no difference between smaller and larger congregations in terms of the percentage of young adults who participate in activities other than worship. Smaller congregations often believe that the key to attracting more young adults is creating more programs and activities, but this finding directly refutes that assumption.</a:t>
            </a:r>
          </a:p>
          <a:p>
            <a:endParaRPr lang="en-US" dirty="0" smtClean="0"/>
          </a:p>
          <a:p>
            <a:r>
              <a:rPr lang="en-US" dirty="0" smtClean="0"/>
              <a:t>With regard to worship, thriving young adult congregations are more likely to report higher ratings on all named worship descriptors, which include worship being innovative, reverent, thought-provoking, filled with a sense of God’s presence, inspirational, and joyful. These congregations also report more frequent use of a variety of instruments in worship, including the organ, drums or other percussion, and electric guitar/bass.  While trends from past FACT survey findings still hold true that young adults are attracted to electric guitars and drums, results of this latest survey also suggest that many young adults participate in worship with more traditional instruments like the organ. </a:t>
            </a:r>
          </a:p>
        </p:txBody>
      </p:sp>
      <p:sp>
        <p:nvSpPr>
          <p:cNvPr id="4" name="Slide Number Placeholder 3"/>
          <p:cNvSpPr>
            <a:spLocks noGrp="1"/>
          </p:cNvSpPr>
          <p:nvPr>
            <p:ph type="sldNum" sz="quarter" idx="10"/>
          </p:nvPr>
        </p:nvSpPr>
        <p:spPr/>
        <p:txBody>
          <a:bodyPr/>
          <a:lstStyle/>
          <a:p>
            <a:fld id="{1AA9B76A-97D2-444C-BF37-D9E02483551E}" type="slidenum">
              <a:rPr lang="en-US" smtClean="0"/>
              <a:t>11</a:t>
            </a:fld>
            <a:endParaRPr lang="en-US"/>
          </a:p>
        </p:txBody>
      </p:sp>
    </p:spTree>
    <p:extLst>
      <p:ext uri="{BB962C8B-B14F-4D97-AF65-F5344CB8AC3E}">
        <p14:creationId xmlns:p14="http://schemas.microsoft.com/office/powerpoint/2010/main" val="3921415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EF63F6-0ED4-493F-A1F0-E8C6DC0E2F2E}"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BC0B6-7F63-4A8B-8B88-C8F8418FD17E}" type="slidenum">
              <a:rPr lang="en-US" smtClean="0"/>
              <a:t>‹#›</a:t>
            </a:fld>
            <a:endParaRPr lang="en-US"/>
          </a:p>
        </p:txBody>
      </p:sp>
    </p:spTree>
    <p:extLst>
      <p:ext uri="{BB962C8B-B14F-4D97-AF65-F5344CB8AC3E}">
        <p14:creationId xmlns:p14="http://schemas.microsoft.com/office/powerpoint/2010/main" val="4128704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EF63F6-0ED4-493F-A1F0-E8C6DC0E2F2E}"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BC0B6-7F63-4A8B-8B88-C8F8418FD17E}" type="slidenum">
              <a:rPr lang="en-US" smtClean="0"/>
              <a:t>‹#›</a:t>
            </a:fld>
            <a:endParaRPr lang="en-US"/>
          </a:p>
        </p:txBody>
      </p:sp>
    </p:spTree>
    <p:extLst>
      <p:ext uri="{BB962C8B-B14F-4D97-AF65-F5344CB8AC3E}">
        <p14:creationId xmlns:p14="http://schemas.microsoft.com/office/powerpoint/2010/main" val="51240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EF63F6-0ED4-493F-A1F0-E8C6DC0E2F2E}"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BC0B6-7F63-4A8B-8B88-C8F8418FD17E}" type="slidenum">
              <a:rPr lang="en-US" smtClean="0"/>
              <a:t>‹#›</a:t>
            </a:fld>
            <a:endParaRPr lang="en-US"/>
          </a:p>
        </p:txBody>
      </p:sp>
    </p:spTree>
    <p:extLst>
      <p:ext uri="{BB962C8B-B14F-4D97-AF65-F5344CB8AC3E}">
        <p14:creationId xmlns:p14="http://schemas.microsoft.com/office/powerpoint/2010/main" val="2708182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EF63F6-0ED4-493F-A1F0-E8C6DC0E2F2E}"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BC0B6-7F63-4A8B-8B88-C8F8418FD17E}" type="slidenum">
              <a:rPr lang="en-US" smtClean="0"/>
              <a:t>‹#›</a:t>
            </a:fld>
            <a:endParaRPr lang="en-US"/>
          </a:p>
        </p:txBody>
      </p:sp>
    </p:spTree>
    <p:extLst>
      <p:ext uri="{BB962C8B-B14F-4D97-AF65-F5344CB8AC3E}">
        <p14:creationId xmlns:p14="http://schemas.microsoft.com/office/powerpoint/2010/main" val="4199998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EF63F6-0ED4-493F-A1F0-E8C6DC0E2F2E}"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BC0B6-7F63-4A8B-8B88-C8F8418FD17E}" type="slidenum">
              <a:rPr lang="en-US" smtClean="0"/>
              <a:t>‹#›</a:t>
            </a:fld>
            <a:endParaRPr lang="en-US"/>
          </a:p>
        </p:txBody>
      </p:sp>
    </p:spTree>
    <p:extLst>
      <p:ext uri="{BB962C8B-B14F-4D97-AF65-F5344CB8AC3E}">
        <p14:creationId xmlns:p14="http://schemas.microsoft.com/office/powerpoint/2010/main" val="172653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EF63F6-0ED4-493F-A1F0-E8C6DC0E2F2E}"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5BC0B6-7F63-4A8B-8B88-C8F8418FD17E}" type="slidenum">
              <a:rPr lang="en-US" smtClean="0"/>
              <a:t>‹#›</a:t>
            </a:fld>
            <a:endParaRPr lang="en-US"/>
          </a:p>
        </p:txBody>
      </p:sp>
    </p:spTree>
    <p:extLst>
      <p:ext uri="{BB962C8B-B14F-4D97-AF65-F5344CB8AC3E}">
        <p14:creationId xmlns:p14="http://schemas.microsoft.com/office/powerpoint/2010/main" val="203753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EF63F6-0ED4-493F-A1F0-E8C6DC0E2F2E}" type="datetimeFigureOut">
              <a:rPr lang="en-US" smtClean="0"/>
              <a:t>10/26/2016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5BC0B6-7F63-4A8B-8B88-C8F8418FD17E}" type="slidenum">
              <a:rPr lang="en-US" smtClean="0"/>
              <a:t>‹#›</a:t>
            </a:fld>
            <a:endParaRPr lang="en-US"/>
          </a:p>
        </p:txBody>
      </p:sp>
    </p:spTree>
    <p:extLst>
      <p:ext uri="{BB962C8B-B14F-4D97-AF65-F5344CB8AC3E}">
        <p14:creationId xmlns:p14="http://schemas.microsoft.com/office/powerpoint/2010/main" val="179160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EF63F6-0ED4-493F-A1F0-E8C6DC0E2F2E}" type="datetimeFigureOut">
              <a:rPr lang="en-US" smtClean="0"/>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5BC0B6-7F63-4A8B-8B88-C8F8418FD17E}" type="slidenum">
              <a:rPr lang="en-US" smtClean="0"/>
              <a:t>‹#›</a:t>
            </a:fld>
            <a:endParaRPr lang="en-US"/>
          </a:p>
        </p:txBody>
      </p:sp>
    </p:spTree>
    <p:extLst>
      <p:ext uri="{BB962C8B-B14F-4D97-AF65-F5344CB8AC3E}">
        <p14:creationId xmlns:p14="http://schemas.microsoft.com/office/powerpoint/2010/main" val="3666151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F63F6-0ED4-493F-A1F0-E8C6DC0E2F2E}" type="datetimeFigureOut">
              <a:rPr lang="en-US" smtClean="0"/>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5BC0B6-7F63-4A8B-8B88-C8F8418FD17E}" type="slidenum">
              <a:rPr lang="en-US" smtClean="0"/>
              <a:t>‹#›</a:t>
            </a:fld>
            <a:endParaRPr lang="en-US"/>
          </a:p>
        </p:txBody>
      </p:sp>
    </p:spTree>
    <p:extLst>
      <p:ext uri="{BB962C8B-B14F-4D97-AF65-F5344CB8AC3E}">
        <p14:creationId xmlns:p14="http://schemas.microsoft.com/office/powerpoint/2010/main" val="2801644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F63F6-0ED4-493F-A1F0-E8C6DC0E2F2E}"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5BC0B6-7F63-4A8B-8B88-C8F8418FD17E}" type="slidenum">
              <a:rPr lang="en-US" smtClean="0"/>
              <a:t>‹#›</a:t>
            </a:fld>
            <a:endParaRPr lang="en-US"/>
          </a:p>
        </p:txBody>
      </p:sp>
    </p:spTree>
    <p:extLst>
      <p:ext uri="{BB962C8B-B14F-4D97-AF65-F5344CB8AC3E}">
        <p14:creationId xmlns:p14="http://schemas.microsoft.com/office/powerpoint/2010/main" val="268119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F63F6-0ED4-493F-A1F0-E8C6DC0E2F2E}"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5BC0B6-7F63-4A8B-8B88-C8F8418FD17E}" type="slidenum">
              <a:rPr lang="en-US" smtClean="0"/>
              <a:t>‹#›</a:t>
            </a:fld>
            <a:endParaRPr lang="en-US"/>
          </a:p>
        </p:txBody>
      </p:sp>
    </p:spTree>
    <p:extLst>
      <p:ext uri="{BB962C8B-B14F-4D97-AF65-F5344CB8AC3E}">
        <p14:creationId xmlns:p14="http://schemas.microsoft.com/office/powerpoint/2010/main" val="321765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F63F6-0ED4-493F-A1F0-E8C6DC0E2F2E}" type="datetimeFigureOut">
              <a:rPr lang="en-US" smtClean="0"/>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BC0B6-7F63-4A8B-8B88-C8F8418FD17E}" type="slidenum">
              <a:rPr lang="en-US" smtClean="0"/>
              <a:t>‹#›</a:t>
            </a:fld>
            <a:endParaRPr lang="en-US"/>
          </a:p>
        </p:txBody>
      </p:sp>
    </p:spTree>
    <p:extLst>
      <p:ext uri="{BB962C8B-B14F-4D97-AF65-F5344CB8AC3E}">
        <p14:creationId xmlns:p14="http://schemas.microsoft.com/office/powerpoint/2010/main" val="3142366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faithcommunitiestoday.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faithcommunitiestoda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1447800"/>
            <a:ext cx="5181600" cy="1470025"/>
          </a:xfrm>
        </p:spPr>
        <p:txBody>
          <a:bodyPr>
            <a:normAutofit fontScale="90000"/>
          </a:bodyPr>
          <a:lstStyle/>
          <a:p>
            <a:r>
              <a:rPr lang="en-US" b="1" dirty="0" smtClean="0">
                <a:solidFill>
                  <a:srgbClr val="FF0000"/>
                </a:solidFill>
              </a:rPr>
              <a:t>Engaging Young Adults: Findings from the </a:t>
            </a:r>
            <a:br>
              <a:rPr lang="en-US" b="1" dirty="0" smtClean="0">
                <a:solidFill>
                  <a:srgbClr val="FF0000"/>
                </a:solidFill>
              </a:rPr>
            </a:br>
            <a:r>
              <a:rPr lang="en-US" b="1" dirty="0" smtClean="0">
                <a:solidFill>
                  <a:srgbClr val="FF0000"/>
                </a:solidFill>
              </a:rPr>
              <a:t>FACT 2015 </a:t>
            </a:r>
            <a:r>
              <a:rPr lang="en-US" b="1" dirty="0" smtClean="0">
                <a:solidFill>
                  <a:srgbClr val="FF0000"/>
                </a:solidFill>
              </a:rPr>
              <a:t>Survey of U.S. Congregations</a:t>
            </a:r>
            <a:endParaRPr lang="en-US" b="1" dirty="0">
              <a:solidFill>
                <a:srgbClr val="FF0000"/>
              </a:solidFill>
            </a:endParaRPr>
          </a:p>
        </p:txBody>
      </p:sp>
      <p:sp>
        <p:nvSpPr>
          <p:cNvPr id="3" name="Subtitle 2"/>
          <p:cNvSpPr>
            <a:spLocks noGrp="1"/>
          </p:cNvSpPr>
          <p:nvPr>
            <p:ph type="subTitle" idx="1"/>
          </p:nvPr>
        </p:nvSpPr>
        <p:spPr>
          <a:xfrm>
            <a:off x="3657600" y="3886200"/>
            <a:ext cx="5257800" cy="1752600"/>
          </a:xfrm>
        </p:spPr>
        <p:txBody>
          <a:bodyPr/>
          <a:lstStyle/>
          <a:p>
            <a:r>
              <a:rPr lang="en-US" dirty="0" smtClean="0">
                <a:solidFill>
                  <a:schemeClr val="tx1">
                    <a:lumMod val="75000"/>
                    <a:lumOff val="25000"/>
                  </a:schemeClr>
                </a:solidFill>
              </a:rPr>
              <a:t>Kristina Lizardy-Hajbi, Ph.D.</a:t>
            </a:r>
          </a:p>
          <a:p>
            <a:r>
              <a:rPr lang="en-US" dirty="0" smtClean="0">
                <a:solidFill>
                  <a:schemeClr val="tx1">
                    <a:lumMod val="75000"/>
                    <a:lumOff val="25000"/>
                  </a:schemeClr>
                </a:solidFill>
              </a:rPr>
              <a:t>United Church of Christ</a:t>
            </a:r>
            <a:endParaRPr lang="en-US" dirty="0">
              <a:solidFill>
                <a:schemeClr val="tx1">
                  <a:lumMod val="75000"/>
                  <a:lumOff val="2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3182937"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722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30300"/>
            <a:ext cx="8702638"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8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1"/>
            <a:ext cx="8229600" cy="914400"/>
          </a:xfrm>
        </p:spPr>
        <p:txBody>
          <a:bodyPr>
            <a:normAutofit/>
          </a:bodyPr>
          <a:lstStyle/>
          <a:p>
            <a:pPr marL="0" indent="0">
              <a:buNone/>
            </a:pPr>
            <a:r>
              <a:rPr lang="en-US" sz="2400" b="1" dirty="0">
                <a:solidFill>
                  <a:srgbClr val="FF0000"/>
                </a:solidFill>
              </a:rPr>
              <a:t>4</a:t>
            </a:r>
            <a:r>
              <a:rPr lang="en-US" sz="2400" b="1" dirty="0" smtClean="0">
                <a:solidFill>
                  <a:srgbClr val="FF0000"/>
                </a:solidFill>
              </a:rPr>
              <a:t>. Worship is (still) the most frequent way that young adults connect with congregations.</a:t>
            </a:r>
            <a:endParaRPr lang="en-US" dirty="0">
              <a:solidFill>
                <a:srgbClr val="FF0000"/>
              </a:solidFill>
            </a:endParaRPr>
          </a:p>
        </p:txBody>
      </p:sp>
      <p:graphicFrame>
        <p:nvGraphicFramePr>
          <p:cNvPr id="4" name="Chart 3"/>
          <p:cNvGraphicFramePr>
            <a:graphicFrameLocks/>
          </p:cNvGraphicFramePr>
          <p:nvPr>
            <p:extLst>
              <p:ext uri="{D42A27DB-BD31-4B8C-83A1-F6EECF244321}">
                <p14:modId xmlns:p14="http://schemas.microsoft.com/office/powerpoint/2010/main" val="198194274"/>
              </p:ext>
            </p:extLst>
          </p:nvPr>
        </p:nvGraphicFramePr>
        <p:xfrm>
          <a:off x="1752600" y="1219200"/>
          <a:ext cx="5483225"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760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solidFill>
                  <a:srgbClr val="FF0000"/>
                </a:solidFill>
              </a:rPr>
              <a:t>5. Improving young </a:t>
            </a:r>
            <a:r>
              <a:rPr lang="en-US" sz="2800" b="1" dirty="0">
                <a:solidFill>
                  <a:srgbClr val="FF0000"/>
                </a:solidFill>
              </a:rPr>
              <a:t>a</a:t>
            </a:r>
            <a:r>
              <a:rPr lang="en-US" sz="2800" b="1" dirty="0" smtClean="0">
                <a:solidFill>
                  <a:srgbClr val="FF0000"/>
                </a:solidFill>
              </a:rPr>
              <a:t>dult presence/ministries within congregations requires passion, not dollars.</a:t>
            </a:r>
            <a:endParaRPr lang="en-US" sz="2800" b="1" dirty="0">
              <a:solidFill>
                <a:srgbClr val="FF0000"/>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7937897" cy="4394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6564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a:bodyPr>
          <a:lstStyle/>
          <a:p>
            <a:pPr marL="0" indent="0" algn="ctr">
              <a:buNone/>
            </a:pPr>
            <a:r>
              <a:rPr lang="en-US" b="1" u="sng" dirty="0" smtClean="0">
                <a:solidFill>
                  <a:srgbClr val="FF0000"/>
                </a:solidFill>
              </a:rPr>
              <a:t>Website</a:t>
            </a:r>
            <a:r>
              <a:rPr lang="en-US" dirty="0" smtClean="0"/>
              <a:t> </a:t>
            </a:r>
          </a:p>
          <a:p>
            <a:pPr marL="0" indent="0" algn="ctr">
              <a:buNone/>
            </a:pPr>
            <a:r>
              <a:rPr lang="en-US" dirty="0" smtClean="0">
                <a:hlinkClick r:id="rId2"/>
              </a:rPr>
              <a:t>www.faithcommunitiestoday.org</a:t>
            </a:r>
            <a:endParaRPr lang="en-US" dirty="0"/>
          </a:p>
          <a:p>
            <a:pPr marL="0" indent="0" algn="ctr">
              <a:buNone/>
            </a:pPr>
            <a:endParaRPr lang="en-US" dirty="0" smtClean="0"/>
          </a:p>
          <a:p>
            <a:pPr marL="0" indent="0" algn="ctr">
              <a:buNone/>
            </a:pPr>
            <a:r>
              <a:rPr lang="en-US" b="1" u="sng" dirty="0" smtClean="0">
                <a:solidFill>
                  <a:srgbClr val="FF0000"/>
                </a:solidFill>
              </a:rPr>
              <a:t>Facebook</a:t>
            </a:r>
            <a:r>
              <a:rPr lang="en-US" dirty="0" smtClean="0"/>
              <a:t> </a:t>
            </a:r>
          </a:p>
          <a:p>
            <a:pPr marL="0" indent="0" algn="ctr">
              <a:buNone/>
            </a:pPr>
            <a:r>
              <a:rPr lang="en-US" dirty="0" smtClean="0"/>
              <a:t>Faith Communities Today </a:t>
            </a:r>
          </a:p>
          <a:p>
            <a:pPr marL="0" indent="0" algn="ctr">
              <a:buNone/>
            </a:pPr>
            <a:endParaRPr lang="en-US" dirty="0"/>
          </a:p>
          <a:p>
            <a:pPr marL="0" indent="0" algn="ctr">
              <a:buNone/>
            </a:pPr>
            <a:r>
              <a:rPr lang="en-US" b="1" u="sng" dirty="0" smtClean="0">
                <a:solidFill>
                  <a:srgbClr val="FF0000"/>
                </a:solidFill>
              </a:rPr>
              <a:t>Other FACT 2015 Reports</a:t>
            </a:r>
          </a:p>
          <a:p>
            <a:pPr marL="0" indent="0" algn="ctr">
              <a:buNone/>
            </a:pPr>
            <a:r>
              <a:rPr lang="en-US" dirty="0" smtClean="0"/>
              <a:t>American Congregations 2015: Thriving and Surviving</a:t>
            </a:r>
          </a:p>
          <a:p>
            <a:pPr marL="0" indent="0" algn="ctr">
              <a:buNone/>
            </a:pPr>
            <a:r>
              <a:rPr lang="en-US" dirty="0" smtClean="0"/>
              <a:t>Teaching and Learning in American Congregations</a:t>
            </a:r>
          </a:p>
          <a:p>
            <a:pPr marL="0" indent="0" algn="ctr">
              <a:buNone/>
            </a:pPr>
            <a:endParaRPr lang="en-US" dirty="0"/>
          </a:p>
        </p:txBody>
      </p:sp>
    </p:spTree>
    <p:extLst>
      <p:ext uri="{BB962C8B-B14F-4D97-AF65-F5344CB8AC3E}">
        <p14:creationId xmlns:p14="http://schemas.microsoft.com/office/powerpoint/2010/main" val="290104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Overview</a:t>
            </a: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pPr marL="0" indent="0" algn="ctr">
              <a:buNone/>
            </a:pPr>
            <a:r>
              <a:rPr lang="en-US" dirty="0" smtClean="0"/>
              <a:t>Report available: </a:t>
            </a:r>
            <a:r>
              <a:rPr lang="en-US" dirty="0" smtClean="0">
                <a:hlinkClick r:id="rId2"/>
              </a:rPr>
              <a:t>www.faithcommunitiestoday.com</a:t>
            </a:r>
            <a:r>
              <a:rPr lang="en-US" dirty="0" smtClean="0"/>
              <a:t> </a:t>
            </a:r>
          </a:p>
          <a:p>
            <a:pPr marL="0" indent="0">
              <a:buNone/>
            </a:pPr>
            <a:endParaRPr lang="en-US" dirty="0" smtClean="0"/>
          </a:p>
          <a:p>
            <a:r>
              <a:rPr lang="en-US" dirty="0" smtClean="0"/>
              <a:t>4,436 congregations</a:t>
            </a:r>
          </a:p>
          <a:p>
            <a:r>
              <a:rPr lang="en-US" dirty="0" smtClean="0"/>
              <a:t>Completed by key informant</a:t>
            </a:r>
          </a:p>
          <a:p>
            <a:r>
              <a:rPr lang="en-US" dirty="0" smtClean="0"/>
              <a:t>Cooperative Congregational Studies Partnership (CCSP) through Hartford Institute for Religion Research (HIRR)</a:t>
            </a:r>
          </a:p>
          <a:p>
            <a:r>
              <a:rPr lang="en-US" dirty="0" smtClean="0"/>
              <a:t>2000, 2005, 2008, 2010, 2015</a:t>
            </a:r>
          </a:p>
          <a:p>
            <a:endParaRPr lang="en-US" dirty="0" smtClean="0"/>
          </a:p>
          <a:p>
            <a:endParaRPr lang="en-US" dirty="0"/>
          </a:p>
        </p:txBody>
      </p:sp>
    </p:spTree>
    <p:extLst>
      <p:ext uri="{BB962C8B-B14F-4D97-AF65-F5344CB8AC3E}">
        <p14:creationId xmlns:p14="http://schemas.microsoft.com/office/powerpoint/2010/main" val="2092518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
            <a:ext cx="8229600" cy="1143000"/>
          </a:xfrm>
        </p:spPr>
        <p:txBody>
          <a:bodyPr/>
          <a:lstStyle/>
          <a:p>
            <a:r>
              <a:rPr lang="en-US" b="1" dirty="0" smtClean="0">
                <a:solidFill>
                  <a:srgbClr val="FF0000"/>
                </a:solidFill>
              </a:rPr>
              <a:t>General Landscape</a:t>
            </a:r>
            <a:endParaRPr lang="en-US" b="1" dirty="0">
              <a:solidFill>
                <a:srgbClr val="FF0000"/>
              </a:solidFill>
            </a:endParaRPr>
          </a:p>
        </p:txBody>
      </p:sp>
      <p:graphicFrame>
        <p:nvGraphicFramePr>
          <p:cNvPr id="4" name="Chart 3"/>
          <p:cNvGraphicFramePr>
            <a:graphicFrameLocks/>
          </p:cNvGraphicFramePr>
          <p:nvPr>
            <p:extLst>
              <p:ext uri="{D42A27DB-BD31-4B8C-83A1-F6EECF244321}">
                <p14:modId xmlns:p14="http://schemas.microsoft.com/office/powerpoint/2010/main" val="2929053153"/>
              </p:ext>
            </p:extLst>
          </p:nvPr>
        </p:nvGraphicFramePr>
        <p:xfrm>
          <a:off x="1524000" y="1066800"/>
          <a:ext cx="5988050" cy="5337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0674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rgbClr val="FF0000"/>
                </a:solidFill>
              </a:rPr>
              <a:t>Young Adults in U.S. Congregations: </a:t>
            </a:r>
            <a:br>
              <a:rPr lang="en-US" sz="3600" b="1" dirty="0" smtClean="0">
                <a:solidFill>
                  <a:srgbClr val="FF0000"/>
                </a:solidFill>
              </a:rPr>
            </a:br>
            <a:r>
              <a:rPr lang="en-US" sz="3600" b="1" dirty="0" smtClean="0">
                <a:solidFill>
                  <a:srgbClr val="FF0000"/>
                </a:solidFill>
              </a:rPr>
              <a:t>Five Practical Findings</a:t>
            </a:r>
            <a:endParaRPr lang="en-US" sz="3600" b="1" dirty="0">
              <a:solidFill>
                <a:srgbClr val="FF0000"/>
              </a:solidFill>
            </a:endParaRPr>
          </a:p>
        </p:txBody>
      </p:sp>
      <p:sp>
        <p:nvSpPr>
          <p:cNvPr id="3" name="Content Placeholder 2"/>
          <p:cNvSpPr>
            <a:spLocks noGrp="1"/>
          </p:cNvSpPr>
          <p:nvPr>
            <p:ph idx="1"/>
          </p:nvPr>
        </p:nvSpPr>
        <p:spPr>
          <a:xfrm>
            <a:off x="533400" y="1447800"/>
            <a:ext cx="8229600" cy="1066799"/>
          </a:xfrm>
        </p:spPr>
        <p:txBody>
          <a:bodyPr/>
          <a:lstStyle/>
          <a:p>
            <a:pPr marL="0" indent="0">
              <a:buNone/>
            </a:pPr>
            <a:r>
              <a:rPr lang="en-US" sz="2400" b="1" dirty="0" smtClean="0">
                <a:solidFill>
                  <a:srgbClr val="FF0000"/>
                </a:solidFill>
              </a:rPr>
              <a:t>1. Context matters a great deal, as young adults are not a monolithic demographic.  </a:t>
            </a:r>
            <a:endParaRPr lang="en-US" dirty="0">
              <a:solidFill>
                <a:srgbClr val="FF0000"/>
              </a:solidFill>
            </a:endParaRPr>
          </a:p>
        </p:txBody>
      </p:sp>
      <p:graphicFrame>
        <p:nvGraphicFramePr>
          <p:cNvPr id="4" name="Chart 3"/>
          <p:cNvGraphicFramePr>
            <a:graphicFrameLocks/>
          </p:cNvGraphicFramePr>
          <p:nvPr>
            <p:extLst>
              <p:ext uri="{D42A27DB-BD31-4B8C-83A1-F6EECF244321}">
                <p14:modId xmlns:p14="http://schemas.microsoft.com/office/powerpoint/2010/main" val="339510413"/>
              </p:ext>
            </p:extLst>
          </p:nvPr>
        </p:nvGraphicFramePr>
        <p:xfrm>
          <a:off x="1524000" y="2438400"/>
          <a:ext cx="6248400" cy="40216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8143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021556842"/>
              </p:ext>
            </p:extLst>
          </p:nvPr>
        </p:nvGraphicFramePr>
        <p:xfrm>
          <a:off x="304800" y="685800"/>
          <a:ext cx="7235825" cy="52577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315200" y="2057400"/>
            <a:ext cx="1600200" cy="2031325"/>
          </a:xfrm>
          <a:prstGeom prst="rect">
            <a:avLst/>
          </a:prstGeom>
          <a:noFill/>
        </p:spPr>
        <p:txBody>
          <a:bodyPr wrap="square" rtlCol="0">
            <a:spAutoFit/>
          </a:bodyPr>
          <a:lstStyle/>
          <a:p>
            <a:r>
              <a:rPr lang="en-US" dirty="0" smtClean="0">
                <a:solidFill>
                  <a:srgbClr val="0070C0"/>
                </a:solidFill>
              </a:rPr>
              <a:t>Blue:</a:t>
            </a:r>
            <a:r>
              <a:rPr lang="en-US" dirty="0" smtClean="0"/>
              <a:t> Single (with or without children)</a:t>
            </a:r>
          </a:p>
          <a:p>
            <a:endParaRPr lang="en-US" dirty="0" smtClean="0"/>
          </a:p>
          <a:p>
            <a:r>
              <a:rPr lang="en-US" dirty="0" smtClean="0">
                <a:solidFill>
                  <a:srgbClr val="FF0000"/>
                </a:solidFill>
              </a:rPr>
              <a:t>Red: </a:t>
            </a:r>
            <a:r>
              <a:rPr lang="en-US" dirty="0" smtClean="0"/>
              <a:t>Married with children</a:t>
            </a:r>
            <a:endParaRPr lang="en-US" dirty="0"/>
          </a:p>
        </p:txBody>
      </p:sp>
    </p:spTree>
    <p:extLst>
      <p:ext uri="{BB962C8B-B14F-4D97-AF65-F5344CB8AC3E}">
        <p14:creationId xmlns:p14="http://schemas.microsoft.com/office/powerpoint/2010/main" val="582529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811426127"/>
              </p:ext>
            </p:extLst>
          </p:nvPr>
        </p:nvGraphicFramePr>
        <p:xfrm>
          <a:off x="533400" y="457200"/>
          <a:ext cx="8026400"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2615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229600" cy="1066799"/>
          </a:xfrm>
        </p:spPr>
        <p:txBody>
          <a:bodyPr/>
          <a:lstStyle/>
          <a:p>
            <a:pPr marL="0" indent="0">
              <a:buNone/>
            </a:pPr>
            <a:r>
              <a:rPr lang="en-US" sz="2400" b="1" dirty="0">
                <a:solidFill>
                  <a:srgbClr val="FF0000"/>
                </a:solidFill>
              </a:rPr>
              <a:t>2</a:t>
            </a:r>
            <a:r>
              <a:rPr lang="en-US" sz="2400" b="1" dirty="0" smtClean="0">
                <a:solidFill>
                  <a:srgbClr val="FF0000"/>
                </a:solidFill>
              </a:rPr>
              <a:t>. Thriving congregations = thriving young adult ministries/ congregations</a:t>
            </a:r>
            <a:endParaRPr lang="en-US" dirty="0">
              <a:solidFill>
                <a:srgbClr val="FF0000"/>
              </a:solidFill>
            </a:endParaRPr>
          </a:p>
        </p:txBody>
      </p:sp>
      <p:graphicFrame>
        <p:nvGraphicFramePr>
          <p:cNvPr id="6" name="Chart 5"/>
          <p:cNvGraphicFramePr>
            <a:graphicFrameLocks/>
          </p:cNvGraphicFramePr>
          <p:nvPr>
            <p:extLst>
              <p:ext uri="{D42A27DB-BD31-4B8C-83A1-F6EECF244321}">
                <p14:modId xmlns:p14="http://schemas.microsoft.com/office/powerpoint/2010/main" val="3972675010"/>
              </p:ext>
            </p:extLst>
          </p:nvPr>
        </p:nvGraphicFramePr>
        <p:xfrm>
          <a:off x="152400" y="1600200"/>
          <a:ext cx="4343400" cy="403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63791808"/>
              </p:ext>
            </p:extLst>
          </p:nvPr>
        </p:nvGraphicFramePr>
        <p:xfrm>
          <a:off x="4572000" y="1524000"/>
          <a:ext cx="4419600" cy="419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3826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229600" cy="1066799"/>
          </a:xfrm>
        </p:spPr>
        <p:txBody>
          <a:bodyPr>
            <a:normAutofit fontScale="92500" lnSpcReduction="10000"/>
          </a:bodyPr>
          <a:lstStyle/>
          <a:p>
            <a:pPr marL="0" indent="0">
              <a:buNone/>
            </a:pPr>
            <a:r>
              <a:rPr lang="en-US" sz="2400" b="1" dirty="0" smtClean="0">
                <a:solidFill>
                  <a:srgbClr val="FF0000"/>
                </a:solidFill>
              </a:rPr>
              <a:t>3. Both prioritizing young adult ministry and creating a specific strategy for engaging young adults are necessary for a thriving young adult congregation. </a:t>
            </a:r>
            <a:endParaRPr lang="en-US" dirty="0">
              <a:solidFill>
                <a:srgbClr val="FF0000"/>
              </a:solidFill>
            </a:endParaRPr>
          </a:p>
        </p:txBody>
      </p:sp>
      <p:graphicFrame>
        <p:nvGraphicFramePr>
          <p:cNvPr id="5" name="Chart 4"/>
          <p:cNvGraphicFramePr>
            <a:graphicFrameLocks/>
          </p:cNvGraphicFramePr>
          <p:nvPr>
            <p:extLst>
              <p:ext uri="{D42A27DB-BD31-4B8C-83A1-F6EECF244321}">
                <p14:modId xmlns:p14="http://schemas.microsoft.com/office/powerpoint/2010/main" val="92481383"/>
              </p:ext>
            </p:extLst>
          </p:nvPr>
        </p:nvGraphicFramePr>
        <p:xfrm>
          <a:off x="838200" y="1600200"/>
          <a:ext cx="70866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8920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582891"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5599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1808</Words>
  <Application>Microsoft Office PowerPoint</Application>
  <PresentationFormat>On-screen Show (4:3)</PresentationFormat>
  <Paragraphs>84</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Engaging Young Adults: Findings from the  FACT 2015 Survey of U.S. Congregations</vt:lpstr>
      <vt:lpstr>Overview</vt:lpstr>
      <vt:lpstr>General Landscape</vt:lpstr>
      <vt:lpstr>Young Adults in U.S. Congregations:  Five Practical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Improving young adult presence/ministries within congregations requires passion, not dollars.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Young Adults: Findings from the  2015 FACT Survey</dc:title>
  <dc:creator>Kristina Lizardy-Hajbi</dc:creator>
  <cp:lastModifiedBy>Kristina Lizardy-Hajbi</cp:lastModifiedBy>
  <cp:revision>15</cp:revision>
  <dcterms:created xsi:type="dcterms:W3CDTF">2016-10-17T17:01:50Z</dcterms:created>
  <dcterms:modified xsi:type="dcterms:W3CDTF">2016-10-26T22:41:54Z</dcterms:modified>
</cp:coreProperties>
</file>